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7" r:id="rId1"/>
  </p:sldMasterIdLst>
  <p:notesMasterIdLst>
    <p:notesMasterId r:id="rId38"/>
  </p:notesMasterIdLst>
  <p:sldIdLst>
    <p:sldId id="256" r:id="rId2"/>
    <p:sldId id="258" r:id="rId3"/>
    <p:sldId id="362" r:id="rId4"/>
    <p:sldId id="343" r:id="rId5"/>
    <p:sldId id="282" r:id="rId6"/>
    <p:sldId id="341" r:id="rId7"/>
    <p:sldId id="342" r:id="rId8"/>
    <p:sldId id="344" r:id="rId9"/>
    <p:sldId id="383" r:id="rId10"/>
    <p:sldId id="370" r:id="rId11"/>
    <p:sldId id="407" r:id="rId12"/>
    <p:sldId id="336" r:id="rId13"/>
    <p:sldId id="385" r:id="rId14"/>
    <p:sldId id="347" r:id="rId15"/>
    <p:sldId id="349" r:id="rId16"/>
    <p:sldId id="346" r:id="rId17"/>
    <p:sldId id="350" r:id="rId18"/>
    <p:sldId id="351" r:id="rId19"/>
    <p:sldId id="352" r:id="rId20"/>
    <p:sldId id="353" r:id="rId21"/>
    <p:sldId id="357" r:id="rId22"/>
    <p:sldId id="354" r:id="rId23"/>
    <p:sldId id="356" r:id="rId24"/>
    <p:sldId id="359" r:id="rId25"/>
    <p:sldId id="358" r:id="rId26"/>
    <p:sldId id="367" r:id="rId27"/>
    <p:sldId id="368" r:id="rId28"/>
    <p:sldId id="384" r:id="rId29"/>
    <p:sldId id="394" r:id="rId30"/>
    <p:sldId id="388" r:id="rId31"/>
    <p:sldId id="396" r:id="rId32"/>
    <p:sldId id="387" r:id="rId33"/>
    <p:sldId id="399" r:id="rId34"/>
    <p:sldId id="400" r:id="rId35"/>
    <p:sldId id="406" r:id="rId36"/>
    <p:sldId id="259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59" autoAdjust="0"/>
    <p:restoredTop sz="91299" autoAdjust="0"/>
  </p:normalViewPr>
  <p:slideViewPr>
    <p:cSldViewPr snapToGrid="0">
      <p:cViewPr varScale="1">
        <p:scale>
          <a:sx n="53" d="100"/>
          <a:sy n="53" d="100"/>
        </p:scale>
        <p:origin x="254" y="6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A503F0B-150F-4589-886B-B52F9633ED19}" type="datetime1">
              <a:rPr lang="ko-KR" altLang="en-US"/>
              <a:pPr lvl="0">
                <a:defRPr/>
              </a:pPr>
              <a:t>2024-06-16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92A0A06-DC33-4CB3-8EF0-F182E22E710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92A0A06-DC33-4CB3-8EF0-F182E22E7103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2825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92A0A06-DC33-4CB3-8EF0-F182E22E7103}" type="slidenum">
              <a:rPr lang="ko-KR" altLang="en-US" smtClean="0"/>
              <a:pPr lvl="0">
                <a:defRPr/>
              </a:pPr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069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92A0A06-DC33-4CB3-8EF0-F182E22E7103}" type="slidenum">
              <a:rPr lang="ko-KR" altLang="en-US" smtClean="0"/>
              <a:pPr lvl="0">
                <a:defRPr/>
              </a:pPr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701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92A0A06-DC33-4CB3-8EF0-F182E22E7103}" type="slidenum">
              <a:rPr lang="ko-KR" altLang="en-US" smtClean="0"/>
              <a:pPr lvl="0">
                <a:defRPr/>
              </a:pPr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4584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92A0A06-DC33-4CB3-8EF0-F182E22E7103}" type="slidenum">
              <a:rPr lang="ko-KR" altLang="en-US" smtClean="0"/>
              <a:pPr lvl="0">
                <a:defRPr/>
              </a:pPr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9799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92A0A06-DC33-4CB3-8EF0-F182E22E7103}" type="slidenum">
              <a:rPr lang="ko-KR" altLang="en-US" smtClean="0"/>
              <a:pPr lvl="0">
                <a:defRPr/>
              </a:pPr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139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92A0A06-DC33-4CB3-8EF0-F182E22E7103}" type="slidenum">
              <a:rPr lang="ko-KR" altLang="en-US" smtClean="0"/>
              <a:pPr lvl="0">
                <a:defRPr/>
              </a:pPr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6796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92A0A06-DC33-4CB3-8EF0-F182E22E7103}" type="slidenum">
              <a:rPr lang="ko-KR" altLang="en-US" smtClean="0"/>
              <a:pPr lvl="0">
                <a:defRPr/>
              </a:pPr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359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92A0A06-DC33-4CB3-8EF0-F182E22E7103}" type="slidenum">
              <a:rPr lang="ko-KR" altLang="en-US" smtClean="0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7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2022</a:t>
            </a:r>
            <a:r>
              <a:rPr kumimoji="1" lang="ko-KR" altLang="en-US" dirty="0"/>
              <a:t>년에도 감염사례가 보고 되었던 </a:t>
            </a:r>
            <a:r>
              <a:rPr kumimoji="1" lang="ko-KR" altLang="en-US" dirty="0" err="1"/>
              <a:t>랜섬웨어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92A0A06-DC33-4CB3-8EF0-F182E22E7103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309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92A0A06-DC33-4CB3-8EF0-F182E22E7103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096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92A0A06-DC33-4CB3-8EF0-F182E22E7103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384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92A0A06-DC33-4CB3-8EF0-F182E22E7103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32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보라색</a:t>
            </a:r>
            <a:r>
              <a:rPr lang="en-US" altLang="ko-KR" dirty="0"/>
              <a:t>: PE </a:t>
            </a:r>
            <a:r>
              <a:rPr lang="ko-KR" altLang="en-US" dirty="0"/>
              <a:t>헤더 </a:t>
            </a:r>
            <a:r>
              <a:rPr lang="en-US" altLang="ko-KR" dirty="0"/>
              <a:t>/ </a:t>
            </a:r>
            <a:r>
              <a:rPr lang="ko-KR" altLang="en-US" dirty="0"/>
              <a:t>초록색</a:t>
            </a:r>
            <a:r>
              <a:rPr lang="en-US" altLang="ko-KR" dirty="0"/>
              <a:t>: PE </a:t>
            </a:r>
            <a:r>
              <a:rPr lang="ko-KR" altLang="en-US" dirty="0"/>
              <a:t>바디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92A0A06-DC33-4CB3-8EF0-F182E22E7103}" type="slidenum">
              <a:rPr lang="ko-KR" altLang="en-US" smtClean="0"/>
              <a:pPr lvl="0"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675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92A0A06-DC33-4CB3-8EF0-F182E22E7103}" type="slidenum">
              <a:rPr lang="ko-KR" altLang="en-US" smtClean="0"/>
              <a:pPr lvl="0"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407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92A0A06-DC33-4CB3-8EF0-F182E22E7103}" type="slidenum">
              <a:rPr lang="ko-KR" altLang="en-US" smtClean="0"/>
              <a:pPr lvl="0">
                <a:defRPr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825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4FE5F-86D6-E212-FF19-5274A95A5A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A8674FB-A412-EF6B-E2F2-1280308D34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6B9177-A074-5B89-9316-A6AC9DCE9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1CFB7-7261-41BB-A8B5-A742EAD5B05C}" type="datetime1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788558-8DE8-EF14-4046-0F43E3438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77C6BD-38A2-7D42-ABB8-C7F267264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08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FC64AD-F499-FA22-E185-9CEC17324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E68812A-9D95-12F9-12A5-4D9D1ECC1B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013310-9BB4-7ABA-B2EA-324BE9489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9869-5453-4FBD-B113-29D4F9E09357}" type="datetime1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A611D8-DEFC-3393-FFCD-D0268632A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020CA7-DB76-2E66-8AB4-13CF31ED5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929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82BCA51-52ED-DCE1-4BDC-D24F94062F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CA0586-D376-4488-D86B-2F3ADF142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FED4EA-6EF3-82B1-0B84-7D8CA9111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6EFFD-B3C2-4E7D-9422-C670BFC35016}" type="datetime1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AE6EB4-DBF8-66FA-0C00-9EEA5D7C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E7525D-7E96-1ED8-531E-DF4A7452E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181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49E17-0835-C205-9465-7E4A28DE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44997A-57B1-D333-5ED1-E2E397240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C9A01B-64AE-FCF5-7D45-BCC632D45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D5B-4055-4736-B476-3D016FD2CE3F}" type="datetime1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D76536-507B-CDA3-3753-3792C3C4A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27110E-99F1-961A-02D9-BBCBDD9B1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460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B0CFD2-A35C-48F8-5968-22D46B486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5AA2A1-1BFC-0A7B-91A6-71231B02BC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F08267-F08E-48CF-ABEC-C0988CF67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3722B-A2BA-402A-AAEA-F017B5BA0000}" type="datetime1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875440-6515-A4B6-7953-BB72DFCC2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3BFDD7-8E58-E5EA-D7CF-CCD6AEDF4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790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9A9DEE-54A9-F3F6-22E3-292A7F5C5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717BBF-74D0-6C01-225C-1B8E297DB3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ADA6B8-F2A1-E327-619E-01AABFC0F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EBB828-E14A-ACBA-AEAA-D2CC2DBEA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46CC4-75B5-4582-AA9E-837434A274DF}" type="datetime1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403D71-A05E-D8B6-DD6A-89EB0BADF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CFBC3B-15B1-E38D-F868-6D66AD6B2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68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84BDD-0CD0-1DFF-7925-4C26E3047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4D97FA-6149-BB28-C574-12EFA7471B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E4C90A-309D-9B93-BCAF-4FF4F4DB2E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9789A3C-EE3F-BE1B-408E-5D4F4620A4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DBD332D-0FE3-A128-8B9B-10D7846842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0C5AFF3-9EA9-68FB-ACA8-B89E32FD1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D5463-AC1A-410E-A0EE-9D8ECB86349F}" type="datetime1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295C609-1EA1-EB90-CBC0-61B47B729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A04BA72-0D46-A17A-CAC6-34F2759C2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2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AA77E-F4FE-6A74-1B44-ECBEF9AE8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AB34AEA-DA53-CB05-AA77-841BC9323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E0677-9B46-42DC-9913-FD9277AC7E6A}" type="datetime1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3D36C3-DA44-0DC2-C7FC-A2C2F2864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649A08-BF8F-7773-7E7B-848AEC184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853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B0783B-6728-F953-CAB1-C37AE2A48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4B99D-B911-4A56-B49D-C1C2BC6D15E5}" type="datetime1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4296E70-0CA0-8CB1-F76A-49458B8A7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F173D7-448A-508D-0A96-7269EEDB3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97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BD6282-5CD7-E5C9-C68E-0A55AD5E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17EDB2-131F-9444-25BE-558315740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AEA6DF-EE65-7532-9CA7-EAE503010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0B49EB-4151-CD2D-9F6D-411AC3F25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3274-1CC1-4CC9-AB48-E8FCD378546C}" type="datetime1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45E066-617A-D575-37BD-03B3F6BB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455D3E-CE00-7735-68B8-F5C36EAB6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597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ACB55D-DE00-9F75-5960-20399EBA5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124BCF9-C8C7-9768-F3F6-1E6CFFCC4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807782-A674-66C2-77B4-29B37A86E6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F990B0-DBE8-E707-206C-CC433B473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C8CDD-7BD1-418E-A410-1C562DEE11F4}" type="datetime1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AA54CA-9B76-6493-C18D-FE83D56E7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450C1D-0C54-7A28-FF42-20868B4AC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3EE1D-9059-4833-9645-0572C3E01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897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777FA8-2D1A-53B0-FF33-AAB388E2C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5A5498-FE0D-BA4A-13ED-C3FEB6AB9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A49F44-A989-33EB-86B4-BCED946095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0AD95-8205-4FF4-9D07-45E8A35B31DC}" type="datetime1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6203BC-33E8-765F-0578-2FCBB9F987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D5B54-3626-C368-57E2-2D50A40D6D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D3EE1D-9059-4833-9645-0572C3E01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050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-GobfUCH7lc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blog.naver.com/checkmal/22291335845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54741" y="1268505"/>
            <a:ext cx="10282517" cy="177949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3600" b="1" dirty="0" err="1">
                <a:solidFill>
                  <a:srgbClr val="002060"/>
                </a:solidFill>
                <a:latin typeface="+mn-ea"/>
              </a:rPr>
              <a:t>랜섬웨어</a:t>
            </a:r>
            <a:r>
              <a:rPr lang="ko-KR" altLang="en-US" sz="3600" b="1" dirty="0">
                <a:solidFill>
                  <a:srgbClr val="002060"/>
                </a:solidFill>
                <a:latin typeface="+mn-ea"/>
              </a:rPr>
              <a:t> </a:t>
            </a:r>
            <a:r>
              <a:rPr lang="en-US" altLang="ko-KR" sz="3600" b="1" dirty="0">
                <a:solidFill>
                  <a:srgbClr val="002060"/>
                </a:solidFill>
                <a:latin typeface="+mn-ea"/>
              </a:rPr>
              <a:t>“</a:t>
            </a:r>
            <a:r>
              <a:rPr lang="en-US" altLang="ko-KR" sz="3600" b="1" dirty="0" err="1">
                <a:solidFill>
                  <a:srgbClr val="002060"/>
                </a:solidFill>
                <a:latin typeface="+mn-ea"/>
              </a:rPr>
              <a:t>magniber</a:t>
            </a:r>
            <a:r>
              <a:rPr lang="en-US" altLang="ko-KR" sz="3600" b="1" dirty="0">
                <a:solidFill>
                  <a:srgbClr val="002060"/>
                </a:solidFill>
                <a:latin typeface="+mn-ea"/>
              </a:rPr>
              <a:t> (v2)”</a:t>
            </a:r>
            <a:endParaRPr lang="ko-KR" altLang="en-US" sz="2000" b="1" dirty="0">
              <a:solidFill>
                <a:srgbClr val="002060"/>
              </a:solidFill>
              <a:latin typeface="+mn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D5808AC-96A3-0540-0488-02BDD680AFD1}"/>
              </a:ext>
            </a:extLst>
          </p:cNvPr>
          <p:cNvGrpSpPr/>
          <p:nvPr/>
        </p:nvGrpSpPr>
        <p:grpSpPr>
          <a:xfrm>
            <a:off x="1463226" y="3804248"/>
            <a:ext cx="9265546" cy="1785247"/>
            <a:chOff x="954741" y="3968011"/>
            <a:chExt cx="9265546" cy="1785247"/>
          </a:xfrm>
        </p:grpSpPr>
        <p:sp>
          <p:nvSpPr>
            <p:cNvPr id="7" name="직사각형 6"/>
            <p:cNvSpPr/>
            <p:nvPr/>
          </p:nvSpPr>
          <p:spPr>
            <a:xfrm>
              <a:off x="2610339" y="4403436"/>
              <a:ext cx="7609948" cy="914399"/>
            </a:xfrm>
            <a:prstGeom prst="rect">
              <a:avLst/>
            </a:prstGeom>
            <a:solidFill>
              <a:srgbClr val="002060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2000" dirty="0">
                  <a:solidFill>
                    <a:schemeClr val="bg1"/>
                  </a:solidFill>
                  <a:latin typeface="+mn-ea"/>
                </a:rPr>
                <a:t>융합보안학과 윤세영</a:t>
              </a:r>
              <a:endParaRPr lang="en-US" altLang="ko-KR" sz="2000" dirty="0">
                <a:solidFill>
                  <a:schemeClr val="bg1"/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sz="2000" dirty="0">
                  <a:solidFill>
                    <a:schemeClr val="bg1"/>
                  </a:solidFill>
                  <a:latin typeface="+mn-ea"/>
                </a:rPr>
                <a:t>유투브 주소</a:t>
              </a:r>
              <a:r>
                <a:rPr lang="en-US" altLang="ko-KR" sz="2000" dirty="0">
                  <a:solidFill>
                    <a:schemeClr val="bg1"/>
                  </a:solidFill>
                  <a:latin typeface="+mn-ea"/>
                </a:rPr>
                <a:t>: </a:t>
              </a:r>
              <a:r>
                <a:rPr lang="en-US" altLang="ko-KR" sz="2000" dirty="0">
                  <a:solidFill>
                    <a:schemeClr val="bg1"/>
                  </a:solidFill>
                  <a:latin typeface="+mn-ea"/>
                  <a:hlinkClick r:id="rId3"/>
                </a:rPr>
                <a:t>https://youtu.be/-GobfUCH7lc</a:t>
              </a:r>
              <a:r>
                <a:rPr lang="en-US" altLang="ko-KR" sz="2000" dirty="0">
                  <a:solidFill>
                    <a:schemeClr val="bg1"/>
                  </a:solidFill>
                  <a:latin typeface="+mn-ea"/>
                </a:rPr>
                <a:t> </a:t>
              </a: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4"/>
            <a:srcRect l="22150" t="15980" r="22320" b="16690"/>
            <a:stretch>
              <a:fillRect/>
            </a:stretch>
          </p:blipFill>
          <p:spPr>
            <a:xfrm>
              <a:off x="954741" y="3968011"/>
              <a:ext cx="1353670" cy="1785247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704B249-DB20-164C-C615-3D4E4560118C}"/>
              </a:ext>
            </a:extLst>
          </p:cNvPr>
          <p:cNvSpPr txBox="1"/>
          <p:nvPr/>
        </p:nvSpPr>
        <p:spPr>
          <a:xfrm>
            <a:off x="7866464" y="1561939"/>
            <a:ext cx="1168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rgbClr val="00B0F0"/>
                </a:solidFill>
              </a:rPr>
              <a:t>매그니베르</a:t>
            </a:r>
            <a:r>
              <a:rPr lang="ko-KR" altLang="en-US" sz="1200" dirty="0">
                <a:solidFill>
                  <a:srgbClr val="00B0F0"/>
                </a:solidFill>
              </a:rPr>
              <a:t> </a:t>
            </a:r>
            <a:r>
              <a:rPr lang="en-US" altLang="ko-KR" sz="1200" dirty="0">
                <a:solidFill>
                  <a:srgbClr val="00B0F0"/>
                </a:solidFill>
              </a:rPr>
              <a:t>v2</a:t>
            </a:r>
            <a:endParaRPr lang="ko-KR" altLang="en-US" sz="1200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38200" y="642423"/>
            <a:ext cx="10515599" cy="770965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dirty="0" err="1">
                <a:solidFill>
                  <a:schemeClr val="bg1"/>
                </a:solidFill>
                <a:latin typeface="+mn-ea"/>
              </a:rPr>
              <a:t>랜섬웨어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“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magniber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”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란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?    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-&gt; v1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과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v2</a:t>
            </a:r>
          </a:p>
        </p:txBody>
      </p:sp>
      <p:sp>
        <p:nvSpPr>
          <p:cNvPr id="2" name="슬라이드 번호 개체 틀 1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D3EE1D-9059-4833-9645-0572C3E01BE1}" type="slidenum">
              <a:rPr lang="en-US" altLang="en-US" sz="1600">
                <a:solidFill>
                  <a:srgbClr val="002060"/>
                </a:solidFill>
                <a:latin typeface="+mn-ea"/>
              </a:rPr>
              <a:pPr lvl="0">
                <a:defRPr/>
              </a:pPr>
              <a:t>10</a:t>
            </a:fld>
            <a:endParaRPr lang="en-US" altLang="en-US" sz="1600" dirty="0">
              <a:solidFill>
                <a:srgbClr val="002060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D99288-C798-6C97-8C6F-EF0A11385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772" y="1708937"/>
            <a:ext cx="7070454" cy="482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677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38200" y="3043517"/>
            <a:ext cx="10515599" cy="770965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진행했던 것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슬라이드 번호 개체 틀 1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D3EE1D-9059-4833-9645-0572C3E01BE1}" type="slidenum">
              <a:rPr lang="en-US" altLang="en-US" sz="1600">
                <a:solidFill>
                  <a:srgbClr val="002060"/>
                </a:solidFill>
                <a:latin typeface="+mn-ea"/>
              </a:rPr>
              <a:pPr lvl="0">
                <a:defRPr/>
              </a:pPr>
              <a:t>11</a:t>
            </a:fld>
            <a:endParaRPr lang="en-US" altLang="en-US" sz="1600" dirty="0">
              <a:solidFill>
                <a:srgbClr val="00206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5318742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ko-KR" altLang="en-US" sz="1600" dirty="0">
                <a:latin typeface="+mn-ea"/>
              </a:rPr>
              <a:t>진행 상황 </a:t>
            </a:r>
            <a:r>
              <a:rPr lang="en-US" altLang="ko-KR" sz="1600" dirty="0">
                <a:latin typeface="+mn-ea"/>
              </a:rPr>
              <a:t>–</a:t>
            </a:r>
            <a:r>
              <a:rPr lang="ko-KR" altLang="en-US" sz="1600" dirty="0">
                <a:latin typeface="+mn-ea"/>
              </a:rPr>
              <a:t> 가상환경 설치 및 사용법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00000"/>
              </a:lnSpc>
              <a:defRPr/>
            </a:pPr>
            <a:r>
              <a:rPr lang="en-US" altLang="ko-KR" sz="1600" dirty="0">
                <a:latin typeface="+mn-ea"/>
              </a:rPr>
              <a:t>(1) </a:t>
            </a:r>
            <a:r>
              <a:rPr lang="ko-KR" altLang="en-US" sz="1600" dirty="0">
                <a:latin typeface="+mn-ea"/>
              </a:rPr>
              <a:t>샘플 파일 압축 해제 후 스냅샷 촬영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00000"/>
              </a:lnSpc>
              <a:defRPr/>
            </a:pPr>
            <a:r>
              <a:rPr lang="en-US" altLang="ko-KR" sz="1600" dirty="0">
                <a:latin typeface="+mn-ea"/>
              </a:rPr>
              <a:t>(2) “loader” </a:t>
            </a:r>
            <a:r>
              <a:rPr lang="ko-KR" altLang="en-US" sz="1600" dirty="0">
                <a:latin typeface="+mn-ea"/>
              </a:rPr>
              <a:t>파일과 </a:t>
            </a:r>
            <a:r>
              <a:rPr lang="en-US" altLang="ko-KR" sz="1600" dirty="0">
                <a:latin typeface="+mn-ea"/>
              </a:rPr>
              <a:t>“payload” </a:t>
            </a:r>
            <a:r>
              <a:rPr lang="ko-KR" altLang="en-US" sz="1600" dirty="0">
                <a:latin typeface="+mn-ea"/>
              </a:rPr>
              <a:t>파일 확인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00000"/>
              </a:lnSpc>
              <a:defRPr/>
            </a:pPr>
            <a:r>
              <a:rPr lang="en-US" altLang="ko-KR" sz="1600" dirty="0">
                <a:latin typeface="+mn-ea"/>
              </a:rPr>
              <a:t>Loader </a:t>
            </a:r>
            <a:r>
              <a:rPr lang="ko-KR" altLang="en-US" sz="1600" dirty="0">
                <a:latin typeface="+mn-ea"/>
              </a:rPr>
              <a:t>파일</a:t>
            </a:r>
            <a:r>
              <a:rPr lang="en-US" altLang="ko-KR" sz="1600" dirty="0">
                <a:latin typeface="+mn-ea"/>
              </a:rPr>
              <a:t>? : </a:t>
            </a:r>
            <a:r>
              <a:rPr lang="ko-KR" altLang="en-US" sz="1600" dirty="0" err="1">
                <a:latin typeface="+mn-ea"/>
              </a:rPr>
              <a:t>랜섬웨어가</a:t>
            </a:r>
            <a:r>
              <a:rPr lang="ko-KR" altLang="en-US" sz="1600" dirty="0">
                <a:latin typeface="+mn-ea"/>
              </a:rPr>
              <a:t> 시스템에 침입하고 실행되기 위해 사용하는 코드나 모듈을 포함하고 있음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>
              <a:lnSpc>
                <a:spcPct val="100000"/>
              </a:lnSpc>
              <a:defRPr/>
            </a:pPr>
            <a:r>
              <a:rPr lang="en-US" altLang="ko-KR" sz="1600" dirty="0">
                <a:latin typeface="+mn-ea"/>
              </a:rPr>
              <a:t>Payload </a:t>
            </a:r>
            <a:r>
              <a:rPr lang="ko-KR" altLang="en-US" sz="1600" dirty="0">
                <a:latin typeface="+mn-ea"/>
              </a:rPr>
              <a:t>파일</a:t>
            </a:r>
            <a:r>
              <a:rPr lang="en-US" altLang="ko-KR" sz="1600" dirty="0">
                <a:latin typeface="+mn-ea"/>
              </a:rPr>
              <a:t>? : </a:t>
            </a:r>
            <a:r>
              <a:rPr lang="ko-KR" altLang="en-US" sz="1600" dirty="0">
                <a:latin typeface="+mn-ea"/>
              </a:rPr>
              <a:t>데이터를 암호화하고 몸값을 요구하는 메시지를 표시하는 등의 악성 행위 수행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>
              <a:lnSpc>
                <a:spcPct val="100000"/>
              </a:lnSpc>
              <a:defRPr/>
            </a:pPr>
            <a:r>
              <a:rPr lang="ko-KR" altLang="en-US" sz="1600" dirty="0" err="1">
                <a:latin typeface="+mn-ea"/>
              </a:rPr>
              <a:t>로더가</a:t>
            </a:r>
            <a:r>
              <a:rPr lang="ko-KR" altLang="en-US" sz="1600" dirty="0">
                <a:latin typeface="+mn-ea"/>
              </a:rPr>
              <a:t> 시스템에 침입하여 환경을 조성 </a:t>
            </a:r>
            <a:r>
              <a:rPr lang="en-US" altLang="ko-KR" sz="1600" dirty="0">
                <a:latin typeface="+mn-ea"/>
              </a:rPr>
              <a:t>-&gt; </a:t>
            </a:r>
            <a:r>
              <a:rPr lang="ko-KR" altLang="en-US" sz="1600" dirty="0">
                <a:latin typeface="+mn-ea"/>
              </a:rPr>
              <a:t>페이로드가 해당 환경에서 악성 행위를 수행하는 방식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38200" y="642423"/>
            <a:ext cx="10515599" cy="770965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진행했던 것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슬라이드 번호 개체 틀 1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D3EE1D-9059-4833-9645-0572C3E01BE1}" type="slidenum">
              <a:rPr lang="en-US" altLang="en-US" sz="1600">
                <a:solidFill>
                  <a:srgbClr val="002060"/>
                </a:solidFill>
                <a:latin typeface="+mn-ea"/>
              </a:rPr>
              <a:pPr lvl="0">
                <a:defRPr/>
              </a:pPr>
              <a:t>12</a:t>
            </a:fld>
            <a:endParaRPr lang="en-US" altLang="en-US" sz="1600" dirty="0">
              <a:solidFill>
                <a:srgbClr val="002060"/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53504-8B1E-277A-B962-FB0B76B2F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902" y="1555185"/>
            <a:ext cx="5534797" cy="12670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ACEE0D8-39F7-5144-EAE8-EC7075FF6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500" y="4558911"/>
            <a:ext cx="3048425" cy="153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83591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D3EE1D-9059-4833-9645-0572C3E01BE1}" type="slidenum">
              <a:rPr lang="en-US" altLang="en-US" sz="1600">
                <a:solidFill>
                  <a:srgbClr val="002060"/>
                </a:solidFill>
                <a:latin typeface="+mn-ea"/>
              </a:rPr>
              <a:pPr lvl="0">
                <a:defRPr/>
              </a:pPr>
              <a:t>13</a:t>
            </a:fld>
            <a:endParaRPr lang="en-US" altLang="en-US" sz="1600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6EDF9C-E8F8-28C1-29C4-97C3FAEDBECD}"/>
              </a:ext>
            </a:extLst>
          </p:cNvPr>
          <p:cNvSpPr/>
          <p:nvPr/>
        </p:nvSpPr>
        <p:spPr>
          <a:xfrm>
            <a:off x="838199" y="1573469"/>
            <a:ext cx="3000376" cy="26485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ExeinfoPE</a:t>
            </a:r>
            <a:r>
              <a:rPr lang="ko-KR" altLang="en-US" sz="1600" dirty="0"/>
              <a:t>를 이용해 패킹 확인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2940A5-C02C-6E3A-BD18-9C9BF923B42C}"/>
              </a:ext>
            </a:extLst>
          </p:cNvPr>
          <p:cNvSpPr/>
          <p:nvPr/>
        </p:nvSpPr>
        <p:spPr>
          <a:xfrm>
            <a:off x="838199" y="1998405"/>
            <a:ext cx="10515599" cy="4217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601CF24-FE1C-6C87-625A-F746D2DB3D37}"/>
              </a:ext>
            </a:extLst>
          </p:cNvPr>
          <p:cNvGrpSpPr/>
          <p:nvPr/>
        </p:nvGrpSpPr>
        <p:grpSpPr>
          <a:xfrm>
            <a:off x="1097873" y="2929068"/>
            <a:ext cx="9996249" cy="2362530"/>
            <a:chOff x="1128371" y="2860807"/>
            <a:chExt cx="9996249" cy="2362530"/>
          </a:xfrm>
        </p:grpSpPr>
        <p:pic>
          <p:nvPicPr>
            <p:cNvPr id="6" name="그림 5" descr="텍스트, 소프트웨어, 폰트, 번호이(가) 표시된 사진&#10;&#10;자동 생성된 설명">
              <a:extLst>
                <a:ext uri="{FF2B5EF4-FFF2-40B4-BE49-F238E27FC236}">
                  <a16:creationId xmlns:a16="http://schemas.microsoft.com/office/drawing/2014/main" id="{6E1CD5C6-3981-859A-9AD8-1FD4F09DB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371" y="2860807"/>
              <a:ext cx="4828597" cy="2362530"/>
            </a:xfrm>
            <a:prstGeom prst="rect">
              <a:avLst/>
            </a:prstGeom>
          </p:spPr>
        </p:pic>
        <p:pic>
          <p:nvPicPr>
            <p:cNvPr id="8" name="그림 7" descr="텍스트, 폰트, 소프트웨어, 번호이(가) 표시된 사진&#10;&#10;자동 생성된 설명">
              <a:extLst>
                <a:ext uri="{FF2B5EF4-FFF2-40B4-BE49-F238E27FC236}">
                  <a16:creationId xmlns:a16="http://schemas.microsoft.com/office/drawing/2014/main" id="{A5271417-C21B-D427-FF70-DC21E1642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7139" y="2860807"/>
              <a:ext cx="4877481" cy="2362530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9F57C8-CCB9-81F6-5B2A-7949E2773D75}"/>
              </a:ext>
            </a:extLst>
          </p:cNvPr>
          <p:cNvSpPr/>
          <p:nvPr/>
        </p:nvSpPr>
        <p:spPr>
          <a:xfrm>
            <a:off x="8610600" y="2488234"/>
            <a:ext cx="2400300" cy="300060"/>
          </a:xfrm>
          <a:prstGeom prst="rect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둘 다 패킹 안 되어 있음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0CAD4E-DB19-08A7-BC78-164DBD18F687}"/>
              </a:ext>
            </a:extLst>
          </p:cNvPr>
          <p:cNvSpPr/>
          <p:nvPr/>
        </p:nvSpPr>
        <p:spPr>
          <a:xfrm>
            <a:off x="838200" y="642423"/>
            <a:ext cx="10515599" cy="770965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진행했던 것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418926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altLang="ko-KR" sz="1600" dirty="0">
                <a:latin typeface="+mn-ea"/>
              </a:rPr>
              <a:t>Payload </a:t>
            </a:r>
            <a:r>
              <a:rPr lang="ko-KR" altLang="en-US" sz="1600" dirty="0">
                <a:latin typeface="+mn-ea"/>
              </a:rPr>
              <a:t>파일 분석 </a:t>
            </a:r>
            <a:r>
              <a:rPr lang="en-US" altLang="ko-KR" sz="1600" dirty="0">
                <a:latin typeface="+mn-ea"/>
              </a:rPr>
              <a:t>(</a:t>
            </a:r>
            <a:r>
              <a:rPr lang="en-US" altLang="ko-KR" sz="1600" dirty="0" err="1">
                <a:latin typeface="+mn-ea"/>
              </a:rPr>
              <a:t>PEview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>
              <a:lnSpc>
                <a:spcPct val="100000"/>
              </a:lnSpc>
              <a:defRPr/>
            </a:pPr>
            <a:r>
              <a:rPr lang="ko-KR" altLang="en-US" sz="1600" dirty="0">
                <a:latin typeface="+mn-ea"/>
              </a:rPr>
              <a:t>압축 해제 후 </a:t>
            </a:r>
            <a:r>
              <a:rPr lang="en-US" altLang="ko-KR" sz="1600" dirty="0" err="1">
                <a:latin typeface="+mn-ea"/>
              </a:rPr>
              <a:t>PEview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도구 사용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D3EE1D-9059-4833-9645-0572C3E01BE1}" type="slidenum">
              <a:rPr lang="en-US" altLang="en-US" sz="1600">
                <a:solidFill>
                  <a:srgbClr val="002060"/>
                </a:solidFill>
                <a:latin typeface="+mn-ea"/>
              </a:rPr>
              <a:pPr lvl="0">
                <a:defRPr/>
              </a:pPr>
              <a:t>14</a:t>
            </a:fld>
            <a:endParaRPr lang="en-US" altLang="en-US" sz="1600" dirty="0">
              <a:solidFill>
                <a:srgbClr val="002060"/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39A356-3E26-1136-3229-11A90605A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620" y="1481931"/>
            <a:ext cx="5017641" cy="53083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BA3B031-5E42-303F-12AD-B9EFA8636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85" y="3009841"/>
            <a:ext cx="7192379" cy="83831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1338D64-0800-672E-6CAE-188A061F7C9F}"/>
              </a:ext>
            </a:extLst>
          </p:cNvPr>
          <p:cNvSpPr/>
          <p:nvPr/>
        </p:nvSpPr>
        <p:spPr>
          <a:xfrm>
            <a:off x="547185" y="3667125"/>
            <a:ext cx="6882315" cy="1810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19ECC2-B471-CADB-EA31-D39BFA3CA937}"/>
              </a:ext>
            </a:extLst>
          </p:cNvPr>
          <p:cNvSpPr/>
          <p:nvPr/>
        </p:nvSpPr>
        <p:spPr>
          <a:xfrm>
            <a:off x="838200" y="4505442"/>
            <a:ext cx="4889037" cy="68721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2060"/>
                </a:solidFill>
              </a:rPr>
              <a:t>bin</a:t>
            </a:r>
            <a:r>
              <a:rPr lang="ko-KR" altLang="en-US" dirty="0">
                <a:solidFill>
                  <a:srgbClr val="002060"/>
                </a:solidFill>
              </a:rPr>
              <a:t> 파일</a:t>
            </a:r>
            <a:r>
              <a:rPr lang="en-US" altLang="ko-KR" dirty="0">
                <a:solidFill>
                  <a:srgbClr val="002060"/>
                </a:solidFill>
              </a:rPr>
              <a:t>? : </a:t>
            </a:r>
            <a:r>
              <a:rPr lang="ko-KR" altLang="en-US" dirty="0">
                <a:solidFill>
                  <a:srgbClr val="002060"/>
                </a:solidFill>
              </a:rPr>
              <a:t>바이너리 파일</a:t>
            </a:r>
            <a:r>
              <a:rPr lang="en-US" altLang="ko-KR" dirty="0">
                <a:solidFill>
                  <a:srgbClr val="002060"/>
                </a:solidFill>
              </a:rPr>
              <a:t>(</a:t>
            </a:r>
            <a:r>
              <a:rPr lang="ko-KR" altLang="en-US" dirty="0">
                <a:solidFill>
                  <a:srgbClr val="002060"/>
                </a:solidFill>
              </a:rPr>
              <a:t>이진 파일</a:t>
            </a:r>
            <a:r>
              <a:rPr lang="en-US" altLang="ko-KR" dirty="0">
                <a:solidFill>
                  <a:srgbClr val="002060"/>
                </a:solidFill>
              </a:rPr>
              <a:t>)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2C8AA73-5C22-EA4C-D4B9-D660F19C3996}"/>
              </a:ext>
            </a:extLst>
          </p:cNvPr>
          <p:cNvSpPr/>
          <p:nvPr/>
        </p:nvSpPr>
        <p:spPr>
          <a:xfrm>
            <a:off x="838200" y="642423"/>
            <a:ext cx="10515599" cy="770965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진행했던 것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47258511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altLang="ko-KR" sz="1600" dirty="0">
                <a:latin typeface="+mn-ea"/>
              </a:rPr>
              <a:t>Payload </a:t>
            </a:r>
            <a:r>
              <a:rPr lang="ko-KR" altLang="en-US" sz="1600" dirty="0">
                <a:latin typeface="+mn-ea"/>
              </a:rPr>
              <a:t>파일 분석 </a:t>
            </a:r>
            <a:r>
              <a:rPr lang="en-US" altLang="ko-KR" sz="1600" dirty="0">
                <a:latin typeface="+mn-ea"/>
              </a:rPr>
              <a:t>(</a:t>
            </a:r>
            <a:r>
              <a:rPr lang="en-US" altLang="ko-KR" sz="1600" dirty="0" err="1">
                <a:latin typeface="+mn-ea"/>
              </a:rPr>
              <a:t>PEview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슬라이드 번호 개체 틀 1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D3EE1D-9059-4833-9645-0572C3E01BE1}" type="slidenum">
              <a:rPr lang="en-US" altLang="en-US" sz="1600">
                <a:solidFill>
                  <a:srgbClr val="002060"/>
                </a:solidFill>
                <a:latin typeface="+mn-ea"/>
              </a:rPr>
              <a:pPr lvl="0">
                <a:defRPr/>
              </a:pPr>
              <a:t>15</a:t>
            </a:fld>
            <a:endParaRPr lang="en-US" altLang="en-US" sz="1600" dirty="0">
              <a:solidFill>
                <a:srgbClr val="002060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F3CED3-0F86-8B84-62B7-4996D7E04C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965" b="60610"/>
          <a:stretch/>
        </p:blipFill>
        <p:spPr>
          <a:xfrm>
            <a:off x="936110" y="2354115"/>
            <a:ext cx="8152048" cy="3912541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BB512B4-3E1C-8084-08BA-A4EB727617A9}"/>
              </a:ext>
            </a:extLst>
          </p:cNvPr>
          <p:cNvCxnSpPr/>
          <p:nvPr/>
        </p:nvCxnSpPr>
        <p:spPr>
          <a:xfrm>
            <a:off x="3390900" y="5019675"/>
            <a:ext cx="270509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024D14B-D004-1F6A-1124-7B6E878396DC}"/>
              </a:ext>
            </a:extLst>
          </p:cNvPr>
          <p:cNvCxnSpPr/>
          <p:nvPr/>
        </p:nvCxnSpPr>
        <p:spPr>
          <a:xfrm>
            <a:off x="3390900" y="5343525"/>
            <a:ext cx="270509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B2EBCC5-CC50-0067-1CFE-8D405D2021CD}"/>
              </a:ext>
            </a:extLst>
          </p:cNvPr>
          <p:cNvCxnSpPr/>
          <p:nvPr/>
        </p:nvCxnSpPr>
        <p:spPr>
          <a:xfrm>
            <a:off x="3390899" y="5648325"/>
            <a:ext cx="270509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78605C5-3DB0-1C18-A9BB-761B31435208}"/>
              </a:ext>
            </a:extLst>
          </p:cNvPr>
          <p:cNvCxnSpPr/>
          <p:nvPr/>
        </p:nvCxnSpPr>
        <p:spPr>
          <a:xfrm>
            <a:off x="3390898" y="5953125"/>
            <a:ext cx="270509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EE7CB27-2BF5-8EBB-00CA-A10D9173BECA}"/>
              </a:ext>
            </a:extLst>
          </p:cNvPr>
          <p:cNvSpPr txBox="1"/>
          <p:nvPr/>
        </p:nvSpPr>
        <p:spPr>
          <a:xfrm>
            <a:off x="6160918" y="4881175"/>
            <a:ext cx="18496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i="0" dirty="0">
                <a:effectLst/>
                <a:highlight>
                  <a:srgbClr val="FFFFFF"/>
                </a:highlight>
                <a:latin typeface="Noto Sans KR"/>
              </a:rPr>
              <a:t>프로그램 실행 코드 섹션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B5CD06-60B9-3B51-12E0-029B09251CF0}"/>
              </a:ext>
            </a:extLst>
          </p:cNvPr>
          <p:cNvSpPr txBox="1"/>
          <p:nvPr/>
        </p:nvSpPr>
        <p:spPr>
          <a:xfrm>
            <a:off x="6160914" y="5205025"/>
            <a:ext cx="4659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i="0" dirty="0">
                <a:effectLst/>
                <a:highlight>
                  <a:srgbClr val="FFFFFF"/>
                </a:highlight>
                <a:latin typeface="Noto Sans KR"/>
              </a:rPr>
              <a:t>읽기 전용 데이터 섹션</a:t>
            </a:r>
            <a:r>
              <a:rPr lang="en-US" altLang="ko-KR" sz="1200" b="1" i="0" dirty="0">
                <a:effectLst/>
                <a:highlight>
                  <a:srgbClr val="FFFFFF"/>
                </a:highlight>
                <a:latin typeface="Noto Sans KR"/>
              </a:rPr>
              <a:t>( </a:t>
            </a:r>
            <a:r>
              <a:rPr lang="ko-KR" altLang="en-US" sz="1200" b="1" i="0" dirty="0">
                <a:effectLst/>
                <a:highlight>
                  <a:srgbClr val="FFFFFF"/>
                </a:highlight>
                <a:latin typeface="Noto Sans KR"/>
              </a:rPr>
              <a:t>상수형 변수</a:t>
            </a:r>
            <a:r>
              <a:rPr lang="en-US" altLang="ko-KR" sz="1200" b="1" i="0" dirty="0">
                <a:effectLst/>
                <a:highlight>
                  <a:srgbClr val="FFFFFF"/>
                </a:highlight>
                <a:latin typeface="Noto Sans KR"/>
              </a:rPr>
              <a:t>, </a:t>
            </a:r>
            <a:r>
              <a:rPr lang="ko-KR" altLang="en-US" sz="1200" b="1" i="0" dirty="0">
                <a:effectLst/>
                <a:highlight>
                  <a:srgbClr val="FFFFFF"/>
                </a:highlight>
                <a:latin typeface="Noto Sans KR"/>
              </a:rPr>
              <a:t>문자열 상수 위치 </a:t>
            </a:r>
            <a:r>
              <a:rPr lang="en-US" altLang="ko-KR" sz="1200" b="1" i="0" dirty="0">
                <a:effectLst/>
                <a:highlight>
                  <a:srgbClr val="FFFFFF"/>
                </a:highlight>
                <a:latin typeface="Noto Sans KR"/>
              </a:rPr>
              <a:t>)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2CED76-FA0C-3E00-0FAD-7EA5FC032B56}"/>
              </a:ext>
            </a:extLst>
          </p:cNvPr>
          <p:cNvSpPr txBox="1"/>
          <p:nvPr/>
        </p:nvSpPr>
        <p:spPr>
          <a:xfrm>
            <a:off x="6160915" y="5514200"/>
            <a:ext cx="4316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i="0" dirty="0">
                <a:effectLst/>
                <a:highlight>
                  <a:srgbClr val="FFFFFF"/>
                </a:highlight>
                <a:latin typeface="Noto Sans KR"/>
              </a:rPr>
              <a:t>읽기</a:t>
            </a:r>
            <a:r>
              <a:rPr lang="en-US" altLang="ko-KR" sz="1200" b="1" i="0" dirty="0">
                <a:effectLst/>
                <a:highlight>
                  <a:srgbClr val="FFFFFF"/>
                </a:highlight>
                <a:latin typeface="Noto Sans KR"/>
              </a:rPr>
              <a:t>/</a:t>
            </a:r>
            <a:r>
              <a:rPr lang="ko-KR" altLang="en-US" sz="1200" b="1" i="0" dirty="0">
                <a:effectLst/>
                <a:highlight>
                  <a:srgbClr val="FFFFFF"/>
                </a:highlight>
                <a:latin typeface="Noto Sans KR"/>
              </a:rPr>
              <a:t>쓰기가 가능한 데이터 섹션</a:t>
            </a:r>
            <a:r>
              <a:rPr lang="en-US" altLang="ko-KR" sz="1200" b="1" i="0" dirty="0">
                <a:effectLst/>
                <a:highlight>
                  <a:srgbClr val="FFFFFF"/>
                </a:highlight>
                <a:latin typeface="Noto Sans KR"/>
              </a:rPr>
              <a:t>( </a:t>
            </a:r>
            <a:r>
              <a:rPr lang="ko-KR" altLang="en-US" sz="1200" b="1" i="0" dirty="0">
                <a:effectLst/>
                <a:highlight>
                  <a:srgbClr val="FFFFFF"/>
                </a:highlight>
                <a:latin typeface="Noto Sans KR"/>
              </a:rPr>
              <a:t>전역변수</a:t>
            </a:r>
            <a:r>
              <a:rPr lang="en-US" altLang="ko-KR" sz="1200" b="1" i="0" dirty="0">
                <a:effectLst/>
                <a:highlight>
                  <a:srgbClr val="FFFFFF"/>
                </a:highlight>
                <a:latin typeface="Noto Sans KR"/>
              </a:rPr>
              <a:t>, </a:t>
            </a:r>
            <a:r>
              <a:rPr lang="ko-KR" altLang="en-US" sz="1200" b="1" i="0" dirty="0">
                <a:effectLst/>
                <a:highlight>
                  <a:srgbClr val="FFFFFF"/>
                </a:highlight>
                <a:latin typeface="Noto Sans KR"/>
              </a:rPr>
              <a:t>정적변수가 위치 </a:t>
            </a:r>
            <a:r>
              <a:rPr lang="en-US" altLang="ko-KR" sz="1200" b="1" i="0" dirty="0">
                <a:effectLst/>
                <a:highlight>
                  <a:srgbClr val="FFFFFF"/>
                </a:highlight>
                <a:latin typeface="Noto Sans KR"/>
              </a:rPr>
              <a:t>)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AAC57A-325E-587A-475D-9D6898BAF1FF}"/>
              </a:ext>
            </a:extLst>
          </p:cNvPr>
          <p:cNvSpPr txBox="1"/>
          <p:nvPr/>
        </p:nvSpPr>
        <p:spPr>
          <a:xfrm>
            <a:off x="6160914" y="5832125"/>
            <a:ext cx="4240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i="0" dirty="0">
                <a:effectLst/>
                <a:highlight>
                  <a:srgbClr val="FFFFFF"/>
                </a:highlight>
                <a:latin typeface="Noto Sans KR"/>
              </a:rPr>
              <a:t>실행 파일에 대한 기본 재배치 정보를 담고 있는 섹션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450ADB-49E8-A47F-2159-6A5B11934C72}"/>
              </a:ext>
            </a:extLst>
          </p:cNvPr>
          <p:cNvSpPr txBox="1"/>
          <p:nvPr/>
        </p:nvSpPr>
        <p:spPr>
          <a:xfrm>
            <a:off x="6857997" y="2760017"/>
            <a:ext cx="4159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i="0" dirty="0">
                <a:effectLst/>
                <a:highlight>
                  <a:srgbClr val="FFFFFF"/>
                </a:highlight>
                <a:latin typeface="Noto Sans KR"/>
              </a:rPr>
              <a:t> </a:t>
            </a:r>
            <a:r>
              <a:rPr lang="en-US" altLang="ko-KR" sz="1200" b="1" i="0" dirty="0">
                <a:effectLst/>
                <a:highlight>
                  <a:srgbClr val="FFFFFF"/>
                </a:highlight>
                <a:latin typeface="Noto Sans KR"/>
              </a:rPr>
              <a:t>DOS</a:t>
            </a:r>
            <a:r>
              <a:rPr lang="ko-KR" altLang="en-US" sz="1200" b="1" i="0" dirty="0">
                <a:effectLst/>
                <a:highlight>
                  <a:srgbClr val="FFFFFF"/>
                </a:highlight>
                <a:latin typeface="Noto Sans KR"/>
              </a:rPr>
              <a:t>에서 윈도우용 </a:t>
            </a:r>
            <a:r>
              <a:rPr lang="en-US" altLang="ko-KR" sz="1200" b="1" i="0" dirty="0">
                <a:effectLst/>
                <a:highlight>
                  <a:srgbClr val="FFFFFF"/>
                </a:highlight>
                <a:latin typeface="Noto Sans KR"/>
              </a:rPr>
              <a:t>PE </a:t>
            </a:r>
            <a:r>
              <a:rPr lang="ko-KR" altLang="en-US" sz="1200" b="1" i="0" dirty="0">
                <a:effectLst/>
                <a:highlight>
                  <a:srgbClr val="FFFFFF"/>
                </a:highlight>
                <a:latin typeface="Noto Sans KR"/>
              </a:rPr>
              <a:t>파일 실행 시 오류 메시지를 보여주고</a:t>
            </a:r>
            <a:r>
              <a:rPr lang="en-US" altLang="ko-KR" sz="1200" b="1" dirty="0">
                <a:highlight>
                  <a:srgbClr val="FFFFFF"/>
                </a:highlight>
                <a:latin typeface="Noto Sans KR"/>
              </a:rPr>
              <a:t>,</a:t>
            </a:r>
            <a:endParaRPr lang="ko-KR" altLang="en-US" sz="1200" b="0" i="0" dirty="0">
              <a:effectLst/>
              <a:highlight>
                <a:srgbClr val="FFFFFF"/>
              </a:highlight>
              <a:latin typeface="Noto Sans KR"/>
            </a:endParaRPr>
          </a:p>
          <a:p>
            <a:r>
              <a:rPr lang="ko-KR" altLang="en-US" sz="1200" b="1" i="0" dirty="0">
                <a:effectLst/>
                <a:highlight>
                  <a:srgbClr val="FFFFFF"/>
                </a:highlight>
                <a:latin typeface="Noto Sans KR"/>
              </a:rPr>
              <a:t>실제 윈도우용 </a:t>
            </a:r>
            <a:r>
              <a:rPr lang="en-US" altLang="ko-KR" sz="1200" b="1" i="0" dirty="0">
                <a:effectLst/>
                <a:highlight>
                  <a:srgbClr val="FFFFFF"/>
                </a:highlight>
                <a:latin typeface="Noto Sans KR"/>
              </a:rPr>
              <a:t>PE </a:t>
            </a:r>
            <a:r>
              <a:rPr lang="ko-KR" altLang="en-US" sz="1200" b="1" i="0" dirty="0">
                <a:effectLst/>
                <a:highlight>
                  <a:srgbClr val="FFFFFF"/>
                </a:highlight>
                <a:latin typeface="Noto Sans KR"/>
              </a:rPr>
              <a:t>헤더 위치를 가리킨다</a:t>
            </a:r>
            <a:r>
              <a:rPr lang="en-US" altLang="ko-KR" sz="1200" b="1" i="0" dirty="0">
                <a:effectLst/>
                <a:highlight>
                  <a:srgbClr val="FFFFFF"/>
                </a:highlight>
                <a:latin typeface="Noto Sans KR"/>
              </a:rPr>
              <a:t>.</a:t>
            </a:r>
            <a:endParaRPr lang="ko-KR" altLang="en-US" sz="1200" b="0" i="0" dirty="0">
              <a:effectLst/>
              <a:highlight>
                <a:srgbClr val="FFFFFF"/>
              </a:highlight>
              <a:latin typeface="Noto Sans KR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C663677-F5A1-A14E-40F3-52FB766A3001}"/>
              </a:ext>
            </a:extLst>
          </p:cNvPr>
          <p:cNvCxnSpPr/>
          <p:nvPr/>
        </p:nvCxnSpPr>
        <p:spPr>
          <a:xfrm>
            <a:off x="4174608" y="2952749"/>
            <a:ext cx="270509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8DB35CE-2109-CB6E-988F-56724A794DD0}"/>
              </a:ext>
            </a:extLst>
          </p:cNvPr>
          <p:cNvCxnSpPr/>
          <p:nvPr/>
        </p:nvCxnSpPr>
        <p:spPr>
          <a:xfrm>
            <a:off x="4171946" y="3267936"/>
            <a:ext cx="270509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650D138-E0E8-4571-5DA8-54110BD10FC2}"/>
              </a:ext>
            </a:extLst>
          </p:cNvPr>
          <p:cNvSpPr txBox="1"/>
          <p:nvPr/>
        </p:nvSpPr>
        <p:spPr>
          <a:xfrm>
            <a:off x="6877045" y="3172876"/>
            <a:ext cx="5143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i="0" dirty="0">
                <a:effectLst/>
                <a:highlight>
                  <a:srgbClr val="FFFFFF"/>
                </a:highlight>
                <a:latin typeface="Noto Sans KR"/>
              </a:rPr>
              <a:t>DOS</a:t>
            </a:r>
            <a:r>
              <a:rPr lang="ko-KR" altLang="en-US" sz="1200" b="1" i="0" dirty="0">
                <a:effectLst/>
                <a:highlight>
                  <a:srgbClr val="FFFFFF"/>
                </a:highlight>
                <a:latin typeface="Noto Sans KR"/>
              </a:rPr>
              <a:t>에서 윈도우용 </a:t>
            </a:r>
            <a:r>
              <a:rPr lang="en-US" altLang="ko-KR" sz="1200" b="1" i="0" dirty="0">
                <a:effectLst/>
                <a:highlight>
                  <a:srgbClr val="FFFFFF"/>
                </a:highlight>
                <a:latin typeface="Noto Sans KR"/>
              </a:rPr>
              <a:t>PE </a:t>
            </a:r>
            <a:r>
              <a:rPr lang="ko-KR" altLang="en-US" sz="1200" b="1" i="0" dirty="0">
                <a:effectLst/>
                <a:highlight>
                  <a:srgbClr val="FFFFFF"/>
                </a:highlight>
                <a:latin typeface="Noto Sans KR"/>
              </a:rPr>
              <a:t>파일 실행 시 출력해줄 오류 메시지를 저장하고 있다</a:t>
            </a:r>
            <a:r>
              <a:rPr lang="en-US" altLang="ko-KR" sz="1200" b="1" i="0" dirty="0">
                <a:effectLst/>
                <a:highlight>
                  <a:srgbClr val="FFFFFF"/>
                </a:highlight>
                <a:latin typeface="Noto Sans KR"/>
              </a:rPr>
              <a:t>.</a:t>
            </a:r>
            <a:endParaRPr lang="ko-KR" altLang="en-US" sz="1200" b="0" i="0" dirty="0">
              <a:effectLst/>
              <a:highlight>
                <a:srgbClr val="FFFFFF"/>
              </a:highlight>
              <a:latin typeface="Noto Sans KR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20CD67B1-B033-58E9-4C33-D7E7EB17D7ED}"/>
              </a:ext>
            </a:extLst>
          </p:cNvPr>
          <p:cNvCxnSpPr/>
          <p:nvPr/>
        </p:nvCxnSpPr>
        <p:spPr>
          <a:xfrm>
            <a:off x="4171946" y="3508412"/>
            <a:ext cx="2057404" cy="569675"/>
          </a:xfrm>
          <a:prstGeom prst="bentConnector3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C63C105A-A667-54BC-915F-1D9C0F5ED6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8" t="19132" r="79227" b="55027"/>
          <a:stretch/>
        </p:blipFill>
        <p:spPr>
          <a:xfrm>
            <a:off x="6260395" y="3564603"/>
            <a:ext cx="3792566" cy="1182941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5273B6-14F0-751D-58FF-1BDD0350015E}"/>
              </a:ext>
            </a:extLst>
          </p:cNvPr>
          <p:cNvCxnSpPr>
            <a:cxnSpLocks/>
          </p:cNvCxnSpPr>
          <p:nvPr/>
        </p:nvCxnSpPr>
        <p:spPr>
          <a:xfrm>
            <a:off x="9899133" y="4562474"/>
            <a:ext cx="50216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532A5D9-2F4E-D7D6-B931-4FD16BE6780A}"/>
              </a:ext>
            </a:extLst>
          </p:cNvPr>
          <p:cNvSpPr txBox="1"/>
          <p:nvPr/>
        </p:nvSpPr>
        <p:spPr>
          <a:xfrm>
            <a:off x="10401300" y="4188677"/>
            <a:ext cx="1611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highlight>
                  <a:srgbClr val="FFFFFF"/>
                </a:highlight>
                <a:latin typeface="Noto Sans KR"/>
              </a:rPr>
              <a:t>윈도우의 </a:t>
            </a:r>
            <a:r>
              <a:rPr lang="ko-KR" altLang="en-US" sz="1200" b="1" dirty="0" err="1">
                <a:highlight>
                  <a:srgbClr val="FFFFFF"/>
                </a:highlight>
                <a:latin typeface="Noto Sans KR"/>
              </a:rPr>
              <a:t>링커나</a:t>
            </a:r>
            <a:endParaRPr lang="en-US" altLang="ko-KR" sz="1200" b="1" dirty="0">
              <a:highlight>
                <a:srgbClr val="FFFFFF"/>
              </a:highlight>
              <a:latin typeface="Noto Sans KR"/>
            </a:endParaRPr>
          </a:p>
          <a:p>
            <a:r>
              <a:rPr lang="ko-KR" altLang="en-US" sz="1200" b="1" i="0" dirty="0" err="1">
                <a:effectLst/>
                <a:highlight>
                  <a:srgbClr val="FFFFFF"/>
                </a:highlight>
                <a:latin typeface="Noto Sans KR"/>
              </a:rPr>
              <a:t>로더가</a:t>
            </a:r>
            <a:r>
              <a:rPr lang="ko-KR" altLang="en-US" sz="1200" b="1" i="0" dirty="0">
                <a:effectLst/>
                <a:highlight>
                  <a:srgbClr val="FFFFFF"/>
                </a:highlight>
                <a:latin typeface="Noto Sans KR"/>
              </a:rPr>
              <a:t> 요구하는</a:t>
            </a:r>
            <a:endParaRPr lang="en-US" altLang="ko-KR" sz="1200" b="1" i="0" dirty="0">
              <a:effectLst/>
              <a:highlight>
                <a:srgbClr val="FFFFFF"/>
              </a:highlight>
              <a:latin typeface="Noto Sans KR"/>
            </a:endParaRPr>
          </a:p>
          <a:p>
            <a:r>
              <a:rPr lang="ko-KR" altLang="en-US" sz="1200" b="1" dirty="0">
                <a:highlight>
                  <a:srgbClr val="FFFFFF"/>
                </a:highlight>
                <a:latin typeface="Noto Sans KR"/>
              </a:rPr>
              <a:t>부가적인 정보를</a:t>
            </a:r>
            <a:endParaRPr lang="en-US" altLang="ko-KR" sz="1200" b="1" i="0" dirty="0">
              <a:effectLst/>
              <a:highlight>
                <a:srgbClr val="FFFFFF"/>
              </a:highlight>
              <a:latin typeface="Noto Sans KR"/>
            </a:endParaRPr>
          </a:p>
          <a:p>
            <a:r>
              <a:rPr lang="ko-KR" altLang="en-US" sz="1200" b="1" dirty="0">
                <a:highlight>
                  <a:srgbClr val="FFFFFF"/>
                </a:highlight>
                <a:latin typeface="Noto Sans KR"/>
              </a:rPr>
              <a:t>담고 있다</a:t>
            </a:r>
            <a:r>
              <a:rPr lang="en-US" altLang="ko-KR" sz="1200" b="1" dirty="0">
                <a:highlight>
                  <a:srgbClr val="FFFFFF"/>
                </a:highlight>
                <a:latin typeface="Noto Sans KR"/>
              </a:rPr>
              <a:t>.</a:t>
            </a:r>
            <a:endParaRPr lang="ko-KR" altLang="en-US" sz="1200" b="0" i="0" dirty="0">
              <a:effectLst/>
              <a:highlight>
                <a:srgbClr val="FFFFFF"/>
              </a:highlight>
              <a:latin typeface="Noto Sans KR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F3A462F-6B96-9D51-381B-FB693A8F94F8}"/>
              </a:ext>
            </a:extLst>
          </p:cNvPr>
          <p:cNvSpPr/>
          <p:nvPr/>
        </p:nvSpPr>
        <p:spPr>
          <a:xfrm>
            <a:off x="1495425" y="2740967"/>
            <a:ext cx="3649378" cy="212115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4E2B58E-2DB9-08A7-4F22-A3E4C1EE3EDA}"/>
              </a:ext>
            </a:extLst>
          </p:cNvPr>
          <p:cNvSpPr/>
          <p:nvPr/>
        </p:nvSpPr>
        <p:spPr>
          <a:xfrm>
            <a:off x="1497576" y="4892932"/>
            <a:ext cx="2112399" cy="120666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56DEAC-10A1-99E5-3973-319D630D1494}"/>
              </a:ext>
            </a:extLst>
          </p:cNvPr>
          <p:cNvSpPr/>
          <p:nvPr/>
        </p:nvSpPr>
        <p:spPr>
          <a:xfrm>
            <a:off x="838200" y="642423"/>
            <a:ext cx="10515599" cy="770965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진행했던 것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295203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altLang="ko-KR" sz="1600" dirty="0">
                <a:latin typeface="+mn-ea"/>
              </a:rPr>
              <a:t>Payload </a:t>
            </a:r>
            <a:r>
              <a:rPr lang="ko-KR" altLang="en-US" sz="1600" dirty="0">
                <a:latin typeface="+mn-ea"/>
              </a:rPr>
              <a:t>파일 분석 </a:t>
            </a:r>
            <a:r>
              <a:rPr lang="en-US" altLang="ko-KR" sz="1600" dirty="0">
                <a:latin typeface="+mn-ea"/>
              </a:rPr>
              <a:t>(</a:t>
            </a:r>
            <a:r>
              <a:rPr lang="en-US" altLang="ko-KR" sz="1600" dirty="0" err="1">
                <a:latin typeface="+mn-ea"/>
              </a:rPr>
              <a:t>PEview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>
              <a:lnSpc>
                <a:spcPct val="100000"/>
              </a:lnSpc>
              <a:defRPr/>
            </a:pPr>
            <a:r>
              <a:rPr lang="en-US" altLang="ko-KR" sz="1600" dirty="0">
                <a:latin typeface="+mn-ea"/>
              </a:rPr>
              <a:t>IMAGE_DOS_HEADER</a:t>
            </a:r>
            <a:endParaRPr lang="ko-KR" altLang="en-US" sz="16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D3EE1D-9059-4833-9645-0572C3E01BE1}" type="slidenum">
              <a:rPr lang="en-US" altLang="en-US" sz="1600">
                <a:solidFill>
                  <a:srgbClr val="002060"/>
                </a:solidFill>
                <a:latin typeface="+mn-ea"/>
              </a:rPr>
              <a:pPr lvl="0">
                <a:defRPr/>
              </a:pPr>
              <a:t>16</a:t>
            </a:fld>
            <a:endParaRPr lang="en-US" altLang="en-US" sz="1600" dirty="0">
              <a:solidFill>
                <a:srgbClr val="002060"/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E3353D0-4C49-D0C9-CBEB-EE32F65B6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37" y="2602021"/>
            <a:ext cx="7892213" cy="41383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D2E8499-740F-97A9-230C-3BE455C32E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/>
          <a:stretch/>
        </p:blipFill>
        <p:spPr>
          <a:xfrm>
            <a:off x="4862171" y="4329824"/>
            <a:ext cx="6748804" cy="89873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E61B6FF-9ED0-6ED0-3FD3-63C987CE51AA}"/>
              </a:ext>
            </a:extLst>
          </p:cNvPr>
          <p:cNvSpPr/>
          <p:nvPr/>
        </p:nvSpPr>
        <p:spPr>
          <a:xfrm>
            <a:off x="8448674" y="3097386"/>
            <a:ext cx="2857500" cy="102631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002060"/>
                </a:solidFill>
              </a:rPr>
              <a:t>시그니처</a:t>
            </a:r>
            <a:r>
              <a:rPr lang="ko-KR" altLang="en-US" dirty="0">
                <a:solidFill>
                  <a:srgbClr val="002060"/>
                </a:solidFill>
              </a:rPr>
              <a:t> </a:t>
            </a:r>
            <a:r>
              <a:rPr lang="en-US" altLang="ko-KR" dirty="0">
                <a:solidFill>
                  <a:srgbClr val="002060"/>
                </a:solidFill>
              </a:rPr>
              <a:t>MZ</a:t>
            </a:r>
            <a:r>
              <a:rPr lang="ko-KR" altLang="en-US" dirty="0">
                <a:solidFill>
                  <a:srgbClr val="002060"/>
                </a:solidFill>
              </a:rPr>
              <a:t>의 의미</a:t>
            </a:r>
            <a:r>
              <a:rPr lang="en-US" altLang="ko-KR" dirty="0">
                <a:solidFill>
                  <a:srgbClr val="002060"/>
                </a:solidFill>
              </a:rPr>
              <a:t>:</a:t>
            </a:r>
          </a:p>
          <a:p>
            <a:pPr algn="ctr"/>
            <a:r>
              <a:rPr lang="en-US" altLang="ko-KR" dirty="0">
                <a:solidFill>
                  <a:srgbClr val="002060"/>
                </a:solidFill>
              </a:rPr>
              <a:t>.exe </a:t>
            </a:r>
            <a:r>
              <a:rPr lang="ko-KR" altLang="en-US" dirty="0">
                <a:solidFill>
                  <a:srgbClr val="002060"/>
                </a:solidFill>
              </a:rPr>
              <a:t>실행파일이라는 뜻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E70E320-B345-1125-5167-9A8CA612B347}"/>
              </a:ext>
            </a:extLst>
          </p:cNvPr>
          <p:cNvCxnSpPr/>
          <p:nvPr/>
        </p:nvCxnSpPr>
        <p:spPr>
          <a:xfrm>
            <a:off x="7839075" y="2952750"/>
            <a:ext cx="0" cy="127635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3CB86E-DDEB-871E-2B75-3936319243CF}"/>
              </a:ext>
            </a:extLst>
          </p:cNvPr>
          <p:cNvSpPr/>
          <p:nvPr/>
        </p:nvSpPr>
        <p:spPr>
          <a:xfrm>
            <a:off x="838200" y="642423"/>
            <a:ext cx="10515599" cy="770965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진행했던 것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9384480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altLang="ko-KR" sz="1600" dirty="0">
                <a:latin typeface="+mn-ea"/>
              </a:rPr>
              <a:t>Payload </a:t>
            </a:r>
            <a:r>
              <a:rPr lang="ko-KR" altLang="en-US" sz="1600" dirty="0">
                <a:latin typeface="+mn-ea"/>
              </a:rPr>
              <a:t>파일 분석 </a:t>
            </a:r>
            <a:r>
              <a:rPr lang="en-US" altLang="ko-KR" sz="1600" dirty="0">
                <a:latin typeface="+mn-ea"/>
              </a:rPr>
              <a:t>(</a:t>
            </a:r>
            <a:r>
              <a:rPr lang="en-US" altLang="ko-KR" sz="1600" dirty="0" err="1">
                <a:latin typeface="+mn-ea"/>
              </a:rPr>
              <a:t>PEview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>
              <a:lnSpc>
                <a:spcPct val="100000"/>
              </a:lnSpc>
              <a:defRPr/>
            </a:pPr>
            <a:r>
              <a:rPr lang="en-US" altLang="ko-KR" sz="1600" dirty="0">
                <a:latin typeface="+mn-ea"/>
              </a:rPr>
              <a:t>IMAGE_OPTIONAL_HEADER</a:t>
            </a:r>
            <a:endParaRPr lang="ko-KR" altLang="en-US" sz="16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D3EE1D-9059-4833-9645-0572C3E01BE1}" type="slidenum">
              <a:rPr lang="en-US" altLang="en-US" sz="1600">
                <a:solidFill>
                  <a:srgbClr val="002060"/>
                </a:solidFill>
                <a:latin typeface="+mn-ea"/>
              </a:rPr>
              <a:pPr lvl="0">
                <a:defRPr/>
              </a:pPr>
              <a:t>17</a:t>
            </a:fld>
            <a:endParaRPr lang="en-US" altLang="en-US" sz="1600" dirty="0">
              <a:solidFill>
                <a:srgbClr val="002060"/>
              </a:solidFill>
              <a:latin typeface="+mn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897EA9E-1DFC-8816-C13D-E186676312FA}"/>
              </a:ext>
            </a:extLst>
          </p:cNvPr>
          <p:cNvGrpSpPr/>
          <p:nvPr/>
        </p:nvGrpSpPr>
        <p:grpSpPr>
          <a:xfrm>
            <a:off x="327806" y="2833365"/>
            <a:ext cx="11536385" cy="3201237"/>
            <a:chOff x="327806" y="2235157"/>
            <a:chExt cx="11536385" cy="320123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DFF68C5-4858-BF1A-83AA-D7490C749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806" y="2235157"/>
              <a:ext cx="11536385" cy="261974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7B384A3-44F2-4F76-EE59-C050D33BD1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7747"/>
            <a:stretch/>
          </p:blipFill>
          <p:spPr>
            <a:xfrm>
              <a:off x="327806" y="3775869"/>
              <a:ext cx="11536385" cy="1660525"/>
            </a:xfrm>
            <a:prstGeom prst="rect">
              <a:avLst/>
            </a:prstGeom>
          </p:spPr>
        </p:pic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D5CC454-11CE-711B-4A9F-89C16D2E0435}"/>
              </a:ext>
            </a:extLst>
          </p:cNvPr>
          <p:cNvCxnSpPr>
            <a:cxnSpLocks/>
          </p:cNvCxnSpPr>
          <p:nvPr/>
        </p:nvCxnSpPr>
        <p:spPr>
          <a:xfrm>
            <a:off x="7975210" y="4125186"/>
            <a:ext cx="749690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A3F4931-0BA3-E975-F3B2-520BB0EFAE7C}"/>
              </a:ext>
            </a:extLst>
          </p:cNvPr>
          <p:cNvCxnSpPr>
            <a:cxnSpLocks/>
          </p:cNvCxnSpPr>
          <p:nvPr/>
        </p:nvCxnSpPr>
        <p:spPr>
          <a:xfrm>
            <a:off x="7986127" y="5157575"/>
            <a:ext cx="738773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06F592-0305-0FCA-893E-64FE87D9310E}"/>
              </a:ext>
            </a:extLst>
          </p:cNvPr>
          <p:cNvSpPr txBox="1"/>
          <p:nvPr/>
        </p:nvSpPr>
        <p:spPr>
          <a:xfrm>
            <a:off x="8724900" y="3894353"/>
            <a:ext cx="32480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프로그램이 실행되는 코드의 상대 주소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(RVA = Relative Virtual Address</a:t>
            </a:r>
            <a:r>
              <a:rPr lang="en-US" altLang="ko-KR" sz="1100" b="1" dirty="0">
                <a:solidFill>
                  <a:srgbClr val="000000"/>
                </a:solidFill>
                <a:highlight>
                  <a:srgbClr val="FFFFFF"/>
                </a:highlight>
              </a:rPr>
              <a:t>,</a:t>
            </a:r>
            <a:r>
              <a:rPr lang="ko-KR" altLang="en-US" sz="11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상대주소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)</a:t>
            </a:r>
            <a:r>
              <a:rPr lang="ko-KR" altLang="en-US" sz="11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값</a:t>
            </a:r>
            <a:endParaRPr lang="ko-KR" altLang="en-US" sz="1100" b="1" i="0" dirty="0">
              <a:effectLst/>
              <a:highlight>
                <a:srgbClr val="FFFFFF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2D6EA8-8897-11D3-1B64-783C4742D1CB}"/>
              </a:ext>
            </a:extLst>
          </p:cNvPr>
          <p:cNvSpPr txBox="1"/>
          <p:nvPr/>
        </p:nvSpPr>
        <p:spPr>
          <a:xfrm>
            <a:off x="8749516" y="5026770"/>
            <a:ext cx="29527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가상메모리에서의 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PE</a:t>
            </a:r>
            <a:r>
              <a:rPr lang="ko-KR" altLang="en-US" sz="11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파일이 로딩 되는 주소</a:t>
            </a:r>
            <a:endParaRPr lang="ko-KR" altLang="en-US" sz="11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36BFA5-B98B-C150-AC31-FB5187444118}"/>
              </a:ext>
            </a:extLst>
          </p:cNvPr>
          <p:cNvSpPr/>
          <p:nvPr/>
        </p:nvSpPr>
        <p:spPr>
          <a:xfrm>
            <a:off x="838200" y="642423"/>
            <a:ext cx="10515599" cy="770965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진행했던 것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715166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altLang="ko-KR" sz="1600" dirty="0">
                <a:latin typeface="+mn-ea"/>
              </a:rPr>
              <a:t>Payload </a:t>
            </a:r>
            <a:r>
              <a:rPr lang="ko-KR" altLang="en-US" sz="1600" dirty="0">
                <a:latin typeface="+mn-ea"/>
              </a:rPr>
              <a:t>파일 분석 </a:t>
            </a:r>
            <a:r>
              <a:rPr lang="en-US" altLang="ko-KR" sz="1600" dirty="0">
                <a:latin typeface="+mn-ea"/>
              </a:rPr>
              <a:t>(x32dbg)</a:t>
            </a:r>
            <a:endParaRPr lang="ko-KR" altLang="en-US" sz="16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D3EE1D-9059-4833-9645-0572C3E01BE1}" type="slidenum">
              <a:rPr lang="en-US" altLang="en-US" sz="1600">
                <a:solidFill>
                  <a:srgbClr val="002060"/>
                </a:solidFill>
                <a:latin typeface="+mn-ea"/>
              </a:rPr>
              <a:pPr lvl="0">
                <a:defRPr/>
              </a:pPr>
              <a:t>18</a:t>
            </a:fld>
            <a:endParaRPr lang="en-US" altLang="en-US" sz="1600" dirty="0">
              <a:solidFill>
                <a:srgbClr val="002060"/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BC075EB-E1BC-AD40-6686-B810F2B5A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656" y="1592775"/>
            <a:ext cx="6563246" cy="487220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8AA42C3-4A25-B269-4D85-8653F5000AA7}"/>
              </a:ext>
            </a:extLst>
          </p:cNvPr>
          <p:cNvSpPr/>
          <p:nvPr/>
        </p:nvSpPr>
        <p:spPr>
          <a:xfrm>
            <a:off x="838200" y="642423"/>
            <a:ext cx="10515599" cy="770965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진행했던 것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43208255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altLang="ko-KR" sz="1600" dirty="0">
                <a:latin typeface="+mn-ea"/>
              </a:rPr>
              <a:t>Payload </a:t>
            </a:r>
            <a:r>
              <a:rPr lang="ko-KR" altLang="en-US" sz="1600" dirty="0">
                <a:latin typeface="+mn-ea"/>
              </a:rPr>
              <a:t>파일 분석 </a:t>
            </a:r>
            <a:r>
              <a:rPr lang="en-US" altLang="ko-KR" sz="1600" dirty="0">
                <a:latin typeface="+mn-ea"/>
              </a:rPr>
              <a:t>(x32dbg)</a:t>
            </a:r>
            <a:endParaRPr lang="ko-KR" altLang="en-US" sz="16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D3EE1D-9059-4833-9645-0572C3E01BE1}" type="slidenum">
              <a:rPr lang="en-US" altLang="en-US" sz="1600">
                <a:solidFill>
                  <a:srgbClr val="002060"/>
                </a:solidFill>
                <a:latin typeface="+mn-ea"/>
              </a:rPr>
              <a:pPr lvl="0">
                <a:defRPr/>
              </a:pPr>
              <a:t>19</a:t>
            </a:fld>
            <a:endParaRPr lang="en-US" altLang="en-US" sz="1600" dirty="0">
              <a:solidFill>
                <a:srgbClr val="002060"/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7A5B429-E481-A280-4723-5271A3016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001185"/>
            <a:ext cx="5394584" cy="16755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6FC9293-0802-21E1-08DF-46F83DDB3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07" y="2428766"/>
            <a:ext cx="8839844" cy="3296677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B761A79-1D37-9D18-51B0-0CC3C0D865DB}"/>
              </a:ext>
            </a:extLst>
          </p:cNvPr>
          <p:cNvCxnSpPr>
            <a:cxnSpLocks/>
          </p:cNvCxnSpPr>
          <p:nvPr/>
        </p:nvCxnSpPr>
        <p:spPr>
          <a:xfrm>
            <a:off x="2095496" y="4201386"/>
            <a:ext cx="14573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B6EC4-9F09-589B-FB71-72C03B325764}"/>
              </a:ext>
            </a:extLst>
          </p:cNvPr>
          <p:cNvSpPr/>
          <p:nvPr/>
        </p:nvSpPr>
        <p:spPr>
          <a:xfrm>
            <a:off x="838200" y="642423"/>
            <a:ext cx="10515599" cy="770965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진행했던 것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2779516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623662" y="587054"/>
            <a:ext cx="1757588" cy="57374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dirty="0">
                <a:latin typeface="+mn-ea"/>
              </a:rPr>
              <a:t>목차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A1EE51F-0B88-38D4-F494-83E9025DA28F}"/>
              </a:ext>
            </a:extLst>
          </p:cNvPr>
          <p:cNvGrpSpPr/>
          <p:nvPr/>
        </p:nvGrpSpPr>
        <p:grpSpPr>
          <a:xfrm>
            <a:off x="954741" y="2522582"/>
            <a:ext cx="10282517" cy="1980055"/>
            <a:chOff x="954737" y="2349425"/>
            <a:chExt cx="10282517" cy="198005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C863666-27A9-765A-D1A1-A27A28F78B24}"/>
                </a:ext>
              </a:extLst>
            </p:cNvPr>
            <p:cNvSpPr/>
            <p:nvPr/>
          </p:nvSpPr>
          <p:spPr>
            <a:xfrm>
              <a:off x="954737" y="3595320"/>
              <a:ext cx="10282517" cy="73416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r>
                <a:rPr lang="ko-KR" altLang="en-US" sz="2000" b="1" dirty="0">
                  <a:solidFill>
                    <a:srgbClr val="002060"/>
                  </a:solidFill>
                  <a:effectLst/>
                  <a:latin typeface="+mn-ea"/>
                </a:rPr>
                <a:t>진행했던 것</a:t>
              </a:r>
              <a:endParaRPr lang="en" altLang="ko-KR" sz="2000" b="1" dirty="0">
                <a:solidFill>
                  <a:srgbClr val="002060"/>
                </a:solidFill>
                <a:effectLst/>
                <a:latin typeface="+mn-ea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BB1ADAB-C8D8-C880-3F4E-49F6B24701A2}"/>
                </a:ext>
              </a:extLst>
            </p:cNvPr>
            <p:cNvSpPr/>
            <p:nvPr/>
          </p:nvSpPr>
          <p:spPr>
            <a:xfrm>
              <a:off x="954737" y="2349425"/>
              <a:ext cx="10282517" cy="73416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2000" b="1" dirty="0" err="1">
                  <a:solidFill>
                    <a:srgbClr val="002060"/>
                  </a:solidFill>
                  <a:latin typeface="+mn-ea"/>
                </a:rPr>
                <a:t>랜섬웨어</a:t>
              </a:r>
              <a:r>
                <a:rPr lang="ko-KR" altLang="en-US" sz="2000" b="1" dirty="0">
                  <a:solidFill>
                    <a:srgbClr val="002060"/>
                  </a:solidFill>
                  <a:latin typeface="+mn-ea"/>
                </a:rPr>
                <a:t> “</a:t>
              </a:r>
              <a:r>
                <a:rPr lang="en-US" altLang="ko-KR" sz="2000" b="1" dirty="0" err="1">
                  <a:solidFill>
                    <a:srgbClr val="002060"/>
                  </a:solidFill>
                  <a:latin typeface="+mn-ea"/>
                </a:rPr>
                <a:t>magniber</a:t>
              </a:r>
              <a:r>
                <a:rPr lang="en-US" altLang="ko-KR" sz="2000" b="1" dirty="0">
                  <a:solidFill>
                    <a:srgbClr val="002060"/>
                  </a:solidFill>
                  <a:latin typeface="+mn-ea"/>
                </a:rPr>
                <a:t>” </a:t>
              </a:r>
              <a:r>
                <a:rPr lang="ko-KR" altLang="en-US" sz="2000" b="1" dirty="0">
                  <a:solidFill>
                    <a:srgbClr val="002060"/>
                  </a:solidFill>
                  <a:latin typeface="+mn-ea"/>
                </a:rPr>
                <a:t>란</a:t>
              </a:r>
              <a:r>
                <a:rPr lang="en-US" altLang="ko-KR" sz="2000" b="1" dirty="0">
                  <a:solidFill>
                    <a:srgbClr val="002060"/>
                  </a:solidFill>
                  <a:latin typeface="+mn-ea"/>
                </a:rPr>
                <a:t>? (v1</a:t>
              </a:r>
              <a:r>
                <a:rPr lang="ko-KR" altLang="en-US" sz="2000" b="1" dirty="0">
                  <a:solidFill>
                    <a:srgbClr val="002060"/>
                  </a:solidFill>
                  <a:latin typeface="+mn-ea"/>
                </a:rPr>
                <a:t>과 </a:t>
              </a:r>
              <a:r>
                <a:rPr lang="en-US" altLang="ko-KR" sz="2000" b="1" dirty="0">
                  <a:solidFill>
                    <a:srgbClr val="002060"/>
                  </a:solidFill>
                  <a:latin typeface="+mn-ea"/>
                </a:rPr>
                <a:t>v2)</a:t>
              </a:r>
              <a:endParaRPr lang="en" altLang="ko-KR" sz="2000" b="1" dirty="0">
                <a:solidFill>
                  <a:srgbClr val="002060"/>
                </a:solidFill>
                <a:effectLst/>
                <a:latin typeface="+mn-ea"/>
              </a:endParaRPr>
            </a:p>
          </p:txBody>
        </p:sp>
      </p:grp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altLang="ko-KR" sz="1600" dirty="0">
                <a:latin typeface="+mn-ea"/>
              </a:rPr>
              <a:t>Payload </a:t>
            </a:r>
            <a:r>
              <a:rPr lang="ko-KR" altLang="en-US" sz="1600" dirty="0">
                <a:latin typeface="+mn-ea"/>
              </a:rPr>
              <a:t>파일 분석 </a:t>
            </a:r>
            <a:r>
              <a:rPr lang="en-US" altLang="ko-KR" sz="1600" dirty="0">
                <a:latin typeface="+mn-ea"/>
              </a:rPr>
              <a:t>(x32dbg)</a:t>
            </a:r>
            <a:endParaRPr lang="ko-KR" altLang="en-US" sz="16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D3EE1D-9059-4833-9645-0572C3E01BE1}" type="slidenum">
              <a:rPr lang="en-US" altLang="en-US" sz="1600">
                <a:solidFill>
                  <a:srgbClr val="002060"/>
                </a:solidFill>
                <a:latin typeface="+mn-ea"/>
              </a:rPr>
              <a:pPr lvl="0">
                <a:defRPr/>
              </a:pPr>
              <a:t>20</a:t>
            </a:fld>
            <a:endParaRPr lang="en-US" altLang="en-US" sz="1600" dirty="0">
              <a:solidFill>
                <a:srgbClr val="002060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9943B3-20D0-6E90-DA6D-497BB0547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453" y="1560772"/>
            <a:ext cx="7606346" cy="4826645"/>
          </a:xfrm>
          <a:prstGeom prst="rect">
            <a:avLst/>
          </a:prstGeom>
        </p:spPr>
      </p:pic>
      <p:pic>
        <p:nvPicPr>
          <p:cNvPr id="8" name="그림 7" descr="만화 영화, 클립아트, 그래픽, 일러스트레이션이(가) 표시된 사진&#10;&#10;자동 생성된 설명">
            <a:extLst>
              <a:ext uri="{FF2B5EF4-FFF2-40B4-BE49-F238E27FC236}">
                <a16:creationId xmlns:a16="http://schemas.microsoft.com/office/drawing/2014/main" id="{CBADEC15-D9DD-FDCE-FB7D-9B58931AF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2158" y="2542915"/>
            <a:ext cx="4279610" cy="465481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EAB0F17-756D-8B6F-5A24-CB25094A6411}"/>
              </a:ext>
            </a:extLst>
          </p:cNvPr>
          <p:cNvSpPr/>
          <p:nvPr/>
        </p:nvSpPr>
        <p:spPr>
          <a:xfrm>
            <a:off x="1208232" y="2542915"/>
            <a:ext cx="2371726" cy="56021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2060"/>
                </a:solidFill>
              </a:rPr>
              <a:t>모르겠어요</a:t>
            </a:r>
            <a:r>
              <a:rPr lang="en-US" altLang="ko-KR" dirty="0">
                <a:solidFill>
                  <a:srgbClr val="002060"/>
                </a:solidFill>
              </a:rPr>
              <a:t>…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00A503D-47DC-1A8C-104F-A46E872E87A2}"/>
              </a:ext>
            </a:extLst>
          </p:cNvPr>
          <p:cNvSpPr/>
          <p:nvPr/>
        </p:nvSpPr>
        <p:spPr>
          <a:xfrm>
            <a:off x="838200" y="642423"/>
            <a:ext cx="10515599" cy="770965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진행했던 것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065223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altLang="ko-KR" sz="1600" dirty="0" err="1">
                <a:latin typeface="+mn-ea"/>
              </a:rPr>
              <a:t>Magniber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감염 되어 보기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D3EE1D-9059-4833-9645-0572C3E01BE1}" type="slidenum">
              <a:rPr lang="en-US" altLang="en-US" sz="1600">
                <a:solidFill>
                  <a:srgbClr val="002060"/>
                </a:solidFill>
                <a:latin typeface="+mn-ea"/>
              </a:rPr>
              <a:pPr lvl="0">
                <a:defRPr/>
              </a:pPr>
              <a:t>21</a:t>
            </a:fld>
            <a:endParaRPr lang="en-US" altLang="en-US" sz="1600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DF1029-A5A9-31B4-A53C-72E88ED5F86D}"/>
              </a:ext>
            </a:extLst>
          </p:cNvPr>
          <p:cNvSpPr/>
          <p:nvPr/>
        </p:nvSpPr>
        <p:spPr>
          <a:xfrm>
            <a:off x="6096000" y="1592775"/>
            <a:ext cx="5257800" cy="49542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2060"/>
                </a:solidFill>
              </a:rPr>
              <a:t>확장자 바꾸지 않으면 아무 일도 일어나지 않음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E934002-8063-1DE7-C984-C33DC411D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4" y="2267591"/>
            <a:ext cx="8858250" cy="42529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B21AD14-CEE1-BADD-7893-35864B4982B7}"/>
              </a:ext>
            </a:extLst>
          </p:cNvPr>
          <p:cNvSpPr/>
          <p:nvPr/>
        </p:nvSpPr>
        <p:spPr>
          <a:xfrm>
            <a:off x="838200" y="642423"/>
            <a:ext cx="10515599" cy="770965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진행했던 것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208084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E0F0FCC-6950-D125-5AAF-E93FDE14E951}"/>
              </a:ext>
            </a:extLst>
          </p:cNvPr>
          <p:cNvSpPr/>
          <p:nvPr/>
        </p:nvSpPr>
        <p:spPr>
          <a:xfrm>
            <a:off x="838200" y="642423"/>
            <a:ext cx="10515599" cy="770965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진행했던 것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altLang="ko-KR" sz="1600" dirty="0" err="1">
                <a:latin typeface="+mn-ea"/>
              </a:rPr>
              <a:t>Magniber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감염 되어 보기</a:t>
            </a:r>
            <a:endParaRPr lang="en-US" altLang="ko-KR" sz="16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  <a:defRPr/>
            </a:pPr>
            <a:r>
              <a:rPr lang="en-US" altLang="ko-KR" sz="1600" dirty="0">
                <a:latin typeface="+mn-ea"/>
              </a:rPr>
              <a:t>1. Loader </a:t>
            </a:r>
            <a:r>
              <a:rPr lang="ko-KR" altLang="en-US" sz="1600" dirty="0">
                <a:latin typeface="+mn-ea"/>
              </a:rPr>
              <a:t>파일의 확장자를 </a:t>
            </a:r>
            <a:r>
              <a:rPr lang="en-US" altLang="ko-KR" sz="1600" dirty="0">
                <a:latin typeface="+mn-ea"/>
              </a:rPr>
              <a:t>(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.</a:t>
            </a:r>
            <a:r>
              <a:rPr lang="en-US" altLang="ko-KR" sz="1600" b="1" dirty="0" err="1">
                <a:solidFill>
                  <a:srgbClr val="FF0000"/>
                </a:solidFill>
                <a:latin typeface="+mn-ea"/>
              </a:rPr>
              <a:t>cpl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로 변경</a:t>
            </a:r>
          </a:p>
        </p:txBody>
      </p:sp>
      <p:sp>
        <p:nvSpPr>
          <p:cNvPr id="2" name="슬라이드 번호 개체 틀 1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D3EE1D-9059-4833-9645-0572C3E01BE1}" type="slidenum">
              <a:rPr lang="en-US" altLang="en-US" sz="1600">
                <a:solidFill>
                  <a:srgbClr val="002060"/>
                </a:solidFill>
                <a:latin typeface="+mn-ea"/>
              </a:rPr>
              <a:pPr lvl="0">
                <a:defRPr/>
              </a:pPr>
              <a:t>22</a:t>
            </a:fld>
            <a:endParaRPr lang="en-US" altLang="en-US" sz="1600" dirty="0">
              <a:solidFill>
                <a:srgbClr val="002060"/>
              </a:solidFill>
              <a:latin typeface="+mn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E0B3691-A813-C397-E8A8-DE71586AB7EE}"/>
              </a:ext>
            </a:extLst>
          </p:cNvPr>
          <p:cNvGrpSpPr/>
          <p:nvPr/>
        </p:nvGrpSpPr>
        <p:grpSpPr>
          <a:xfrm>
            <a:off x="279646" y="2804969"/>
            <a:ext cx="11632706" cy="2729056"/>
            <a:chOff x="1823440" y="2319194"/>
            <a:chExt cx="8545118" cy="204816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038C480-BF11-BBCC-F5D6-AA54A222A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23440" y="2319194"/>
              <a:ext cx="8545118" cy="2048161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1994F79-3994-EDDC-8030-F2051EE0C547}"/>
                </a:ext>
              </a:extLst>
            </p:cNvPr>
            <p:cNvSpPr/>
            <p:nvPr/>
          </p:nvSpPr>
          <p:spPr>
            <a:xfrm>
              <a:off x="6172200" y="3829049"/>
              <a:ext cx="276226" cy="22860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37544BF2-9FB5-25D1-894F-1567B2D04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272211"/>
            <a:ext cx="5058664" cy="999616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C2E3240-2073-06D7-CCFA-7F122AF3F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460" y="3298101"/>
            <a:ext cx="7192379" cy="838317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C895B61-46A6-FC0F-20D1-D5F88E31F394}"/>
              </a:ext>
            </a:extLst>
          </p:cNvPr>
          <p:cNvCxnSpPr/>
          <p:nvPr/>
        </p:nvCxnSpPr>
        <p:spPr>
          <a:xfrm>
            <a:off x="4772025" y="3848100"/>
            <a:ext cx="1323974" cy="96866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 descr="클립아트, 일러스트레이션, 그래픽, 만화 영화이(가) 표시된 사진&#10;&#10;자동 생성된 설명">
            <a:extLst>
              <a:ext uri="{FF2B5EF4-FFF2-40B4-BE49-F238E27FC236}">
                <a16:creationId xmlns:a16="http://schemas.microsoft.com/office/drawing/2014/main" id="{A35D2533-449C-0FB2-0916-A0D810C1B5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025" y="1390802"/>
            <a:ext cx="1323974" cy="144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5744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altLang="ko-KR" sz="1600" dirty="0" err="1">
                <a:latin typeface="+mn-ea"/>
              </a:rPr>
              <a:t>Magniber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감염 되어 보기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D3EE1D-9059-4833-9645-0572C3E01BE1}" type="slidenum">
              <a:rPr lang="en-US" altLang="en-US" sz="1600">
                <a:solidFill>
                  <a:srgbClr val="002060"/>
                </a:solidFill>
                <a:latin typeface="+mn-ea"/>
              </a:rPr>
              <a:pPr lvl="0">
                <a:defRPr/>
              </a:pPr>
              <a:t>23</a:t>
            </a:fld>
            <a:endParaRPr lang="en-US" altLang="en-US" sz="1600" dirty="0">
              <a:solidFill>
                <a:srgbClr val="002060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5A2F62-7A67-0EF6-A7F5-DCF9ACD0C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39" y="2943224"/>
            <a:ext cx="10570919" cy="226853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8EADAA9-4789-EE25-FD93-72E558513592}"/>
              </a:ext>
            </a:extLst>
          </p:cNvPr>
          <p:cNvSpPr/>
          <p:nvPr/>
        </p:nvSpPr>
        <p:spPr>
          <a:xfrm>
            <a:off x="6705599" y="1646238"/>
            <a:ext cx="4648200" cy="49542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2060"/>
                </a:solidFill>
              </a:rPr>
              <a:t>더블클릭으로는 아무 </a:t>
            </a:r>
            <a:r>
              <a:rPr lang="ko-KR" altLang="en-US">
                <a:solidFill>
                  <a:srgbClr val="002060"/>
                </a:solidFill>
              </a:rPr>
              <a:t>일도 일어나지 않음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E27CFCD-64FA-3787-06F9-C1FCB0D720E3}"/>
              </a:ext>
            </a:extLst>
          </p:cNvPr>
          <p:cNvSpPr/>
          <p:nvPr/>
        </p:nvSpPr>
        <p:spPr>
          <a:xfrm>
            <a:off x="838200" y="642423"/>
            <a:ext cx="10515599" cy="770965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진행했던 것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96392476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altLang="ko-KR" sz="1600" dirty="0" err="1">
                <a:latin typeface="+mn-ea"/>
              </a:rPr>
              <a:t>Magniber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감염 되어 보기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D3EE1D-9059-4833-9645-0572C3E01BE1}" type="slidenum">
              <a:rPr lang="en-US" altLang="en-US" sz="1600">
                <a:solidFill>
                  <a:srgbClr val="002060"/>
                </a:solidFill>
                <a:latin typeface="+mn-ea"/>
              </a:rPr>
              <a:pPr lvl="0">
                <a:defRPr/>
              </a:pPr>
              <a:t>24</a:t>
            </a:fld>
            <a:endParaRPr lang="en-US" altLang="en-US" sz="1600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1549F0C-C2A0-F191-751A-7D0E674C941F}"/>
              </a:ext>
            </a:extLst>
          </p:cNvPr>
          <p:cNvSpPr/>
          <p:nvPr/>
        </p:nvSpPr>
        <p:spPr>
          <a:xfrm>
            <a:off x="7600950" y="1592775"/>
            <a:ext cx="3752849" cy="49542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2060"/>
                </a:solidFill>
              </a:rPr>
              <a:t>x32dbg</a:t>
            </a:r>
            <a:r>
              <a:rPr lang="ko-KR" altLang="en-US" dirty="0">
                <a:solidFill>
                  <a:srgbClr val="002060"/>
                </a:solidFill>
              </a:rPr>
              <a:t>로 </a:t>
            </a:r>
            <a:r>
              <a:rPr lang="en-US" altLang="ko-KR" dirty="0">
                <a:solidFill>
                  <a:srgbClr val="002060"/>
                </a:solidFill>
              </a:rPr>
              <a:t>loader </a:t>
            </a:r>
            <a:r>
              <a:rPr lang="ko-KR" altLang="en-US" dirty="0">
                <a:solidFill>
                  <a:srgbClr val="002060"/>
                </a:solidFill>
              </a:rPr>
              <a:t>파일 실행</a:t>
            </a:r>
            <a:r>
              <a:rPr lang="en-US" altLang="ko-KR" dirty="0">
                <a:solidFill>
                  <a:srgbClr val="002060"/>
                </a:solidFill>
              </a:rPr>
              <a:t>(F9)</a:t>
            </a:r>
            <a:endParaRPr lang="ko-KR" altLang="en-US" dirty="0">
              <a:solidFill>
                <a:srgbClr val="00206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6B42AD-6F4E-BFA6-BAAA-5F043C708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439" y="3014551"/>
            <a:ext cx="9269119" cy="159089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C0DB9CD-E7EB-8008-2464-BEBC7B4B7C02}"/>
              </a:ext>
            </a:extLst>
          </p:cNvPr>
          <p:cNvSpPr/>
          <p:nvPr/>
        </p:nvSpPr>
        <p:spPr>
          <a:xfrm>
            <a:off x="838200" y="642423"/>
            <a:ext cx="10515599" cy="770965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진행했던 것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77326740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altLang="ko-KR" sz="1600" dirty="0" err="1">
                <a:latin typeface="+mn-ea"/>
              </a:rPr>
              <a:t>Magniber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감염 되어 보기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D3EE1D-9059-4833-9645-0572C3E01BE1}" type="slidenum">
              <a:rPr lang="en-US" altLang="en-US" sz="1600">
                <a:solidFill>
                  <a:srgbClr val="002060"/>
                </a:solidFill>
                <a:latin typeface="+mn-ea"/>
              </a:rPr>
              <a:pPr lvl="0">
                <a:defRPr/>
              </a:pPr>
              <a:t>25</a:t>
            </a:fld>
            <a:endParaRPr lang="en-US" altLang="en-US" sz="1600" dirty="0">
              <a:solidFill>
                <a:srgbClr val="002060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60B690-BE46-4694-6AB9-9FF4D3B5B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1" y="2250499"/>
            <a:ext cx="7224427" cy="42884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096D1A-EA43-FC28-7EE5-775959190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3" y="4875770"/>
            <a:ext cx="5753903" cy="1124107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7452B28-BC31-43BA-6F72-D74CCA4940CD}"/>
              </a:ext>
            </a:extLst>
          </p:cNvPr>
          <p:cNvSpPr/>
          <p:nvPr/>
        </p:nvSpPr>
        <p:spPr>
          <a:xfrm>
            <a:off x="7677150" y="1990208"/>
            <a:ext cx="4048124" cy="209867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C00000"/>
                </a:solidFill>
              </a:rPr>
              <a:t>감염되어 </a:t>
            </a:r>
            <a:r>
              <a:rPr lang="en-US" altLang="ko-KR" dirty="0">
                <a:solidFill>
                  <a:srgbClr val="C00000"/>
                </a:solidFill>
              </a:rPr>
              <a:t>“README” txt </a:t>
            </a:r>
            <a:r>
              <a:rPr lang="ko-KR" altLang="en-US" dirty="0">
                <a:solidFill>
                  <a:srgbClr val="C00000"/>
                </a:solidFill>
              </a:rPr>
              <a:t>파일 및</a:t>
            </a:r>
            <a:endParaRPr lang="en-US" altLang="ko-KR" dirty="0">
              <a:solidFill>
                <a:srgbClr val="C00000"/>
              </a:solidFill>
            </a:endParaRPr>
          </a:p>
          <a:p>
            <a:pPr algn="ctr"/>
            <a:r>
              <a:rPr lang="ko-KR" altLang="en-US" dirty="0">
                <a:solidFill>
                  <a:srgbClr val="C00000"/>
                </a:solidFill>
              </a:rPr>
              <a:t>팝업 등장</a:t>
            </a:r>
            <a:endParaRPr lang="en-US" altLang="ko-KR" dirty="0">
              <a:solidFill>
                <a:srgbClr val="C00000"/>
              </a:solidFill>
            </a:endParaRPr>
          </a:p>
          <a:p>
            <a:pPr algn="ctr"/>
            <a:r>
              <a:rPr lang="ko-KR" altLang="en-US" dirty="0">
                <a:solidFill>
                  <a:srgbClr val="C00000"/>
                </a:solidFill>
              </a:rPr>
              <a:t>또한 기존의 파일들이</a:t>
            </a:r>
            <a:endParaRPr lang="en-US" altLang="ko-KR" dirty="0">
              <a:solidFill>
                <a:srgbClr val="C00000"/>
              </a:solidFill>
            </a:endParaRPr>
          </a:p>
          <a:p>
            <a:pPr algn="ctr"/>
            <a:r>
              <a:rPr lang="en-US" altLang="ko-KR" dirty="0">
                <a:solidFill>
                  <a:srgbClr val="C00000"/>
                </a:solidFill>
              </a:rPr>
              <a:t>“</a:t>
            </a:r>
            <a:r>
              <a:rPr lang="en-US" altLang="ko-KR" dirty="0" err="1">
                <a:solidFill>
                  <a:srgbClr val="C00000"/>
                </a:solidFill>
              </a:rPr>
              <a:t>dyaaghemy</a:t>
            </a:r>
            <a:r>
              <a:rPr lang="en-US" altLang="ko-KR" dirty="0">
                <a:solidFill>
                  <a:srgbClr val="C00000"/>
                </a:solidFill>
              </a:rPr>
              <a:t>” </a:t>
            </a:r>
            <a:r>
              <a:rPr lang="ko-KR" altLang="en-US" dirty="0">
                <a:solidFill>
                  <a:srgbClr val="C00000"/>
                </a:solidFill>
              </a:rPr>
              <a:t>확장자 형태로 변경됨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AFB709-655B-7BC4-CF92-17D7ECE75199}"/>
              </a:ext>
            </a:extLst>
          </p:cNvPr>
          <p:cNvSpPr/>
          <p:nvPr/>
        </p:nvSpPr>
        <p:spPr>
          <a:xfrm>
            <a:off x="838200" y="642423"/>
            <a:ext cx="10515599" cy="770965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진행했던 것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349444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D3EE1D-9059-4833-9645-0572C3E01BE1}" type="slidenum">
              <a:rPr lang="en-US" altLang="en-US" sz="1600">
                <a:solidFill>
                  <a:srgbClr val="002060"/>
                </a:solidFill>
                <a:latin typeface="+mn-ea"/>
              </a:rPr>
              <a:pPr lvl="0">
                <a:defRPr/>
              </a:pPr>
              <a:t>26</a:t>
            </a:fld>
            <a:endParaRPr lang="en-US" altLang="en-US" sz="1600" dirty="0">
              <a:solidFill>
                <a:srgbClr val="002060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2B8B516-25BC-5701-FF7C-DBF0174C1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7" y="2347379"/>
            <a:ext cx="12165123" cy="3829584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39AC069-54D5-7F5E-268D-00EE9C9AC0CC}"/>
              </a:ext>
            </a:extLst>
          </p:cNvPr>
          <p:cNvCxnSpPr>
            <a:cxnSpLocks/>
          </p:cNvCxnSpPr>
          <p:nvPr/>
        </p:nvCxnSpPr>
        <p:spPr>
          <a:xfrm flipV="1">
            <a:off x="6400800" y="2095500"/>
            <a:ext cx="1333500" cy="278130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945B5B-CBB8-FB9C-6AC6-008AEEF5E04C}"/>
              </a:ext>
            </a:extLst>
          </p:cNvPr>
          <p:cNvSpPr/>
          <p:nvPr/>
        </p:nvSpPr>
        <p:spPr>
          <a:xfrm>
            <a:off x="6181725" y="1561358"/>
            <a:ext cx="3371850" cy="48193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C00000"/>
                </a:solidFill>
              </a:rPr>
              <a:t>해당 함수 실행 시 감염 됨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04EF964-EBC6-D668-16B1-14715CE1289D}"/>
              </a:ext>
            </a:extLst>
          </p:cNvPr>
          <p:cNvSpPr/>
          <p:nvPr/>
        </p:nvSpPr>
        <p:spPr>
          <a:xfrm>
            <a:off x="838200" y="642423"/>
            <a:ext cx="10515599" cy="770965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진행했던 것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0756040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ko-KR" altLang="en-US" sz="1600" dirty="0">
                <a:latin typeface="+mn-ea"/>
              </a:rPr>
              <a:t>감염 함수 분석 </a:t>
            </a:r>
            <a:r>
              <a:rPr lang="en-US" altLang="ko-KR" sz="1600" dirty="0">
                <a:latin typeface="+mn-ea"/>
              </a:rPr>
              <a:t>(call ~~~~~. 6FB010F2)</a:t>
            </a:r>
            <a:endParaRPr lang="ko-KR" altLang="en-US" sz="16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D3EE1D-9059-4833-9645-0572C3E01BE1}" type="slidenum">
              <a:rPr lang="en-US" altLang="en-US" sz="1600">
                <a:solidFill>
                  <a:srgbClr val="002060"/>
                </a:solidFill>
                <a:latin typeface="+mn-ea"/>
              </a:rPr>
              <a:pPr lvl="0">
                <a:defRPr/>
              </a:pPr>
              <a:t>27</a:t>
            </a:fld>
            <a:endParaRPr lang="en-US" altLang="en-US" sz="1600" dirty="0">
              <a:solidFill>
                <a:srgbClr val="002060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2901A4E-3A8C-4D36-40F8-70AC3732C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702" y="2264728"/>
            <a:ext cx="10164594" cy="6382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2E4A1CA-D115-4065-DA0F-F40D0D0AC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967" y="2972281"/>
            <a:ext cx="7802064" cy="6858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60B9323-9D9C-61E2-A1DA-4023F2458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4914" y="3798600"/>
            <a:ext cx="8202170" cy="267689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274AB95-4544-0288-70F0-2D432D3C1036}"/>
              </a:ext>
            </a:extLst>
          </p:cNvPr>
          <p:cNvSpPr/>
          <p:nvPr/>
        </p:nvSpPr>
        <p:spPr>
          <a:xfrm>
            <a:off x="9330813" y="2340077"/>
            <a:ext cx="866271" cy="38622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9B977A-331A-5961-DC79-CEACB7237892}"/>
              </a:ext>
            </a:extLst>
          </p:cNvPr>
          <p:cNvSpPr/>
          <p:nvPr/>
        </p:nvSpPr>
        <p:spPr>
          <a:xfrm>
            <a:off x="9115929" y="2929001"/>
            <a:ext cx="775323" cy="38622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AD0A26C-674B-0FFF-27F6-5C28BAA2AA0D}"/>
              </a:ext>
            </a:extLst>
          </p:cNvPr>
          <p:cNvCxnSpPr>
            <a:stCxn id="10" idx="2"/>
          </p:cNvCxnSpPr>
          <p:nvPr/>
        </p:nvCxnSpPr>
        <p:spPr>
          <a:xfrm flipH="1">
            <a:off x="2979174" y="3315229"/>
            <a:ext cx="6524417" cy="90281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EF96614-16F1-B236-79D4-B0B327C27501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9763949" y="1966192"/>
            <a:ext cx="433135" cy="37388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3F2694F-8D8C-B8FA-F246-62C23738115C}"/>
              </a:ext>
            </a:extLst>
          </p:cNvPr>
          <p:cNvSpPr txBox="1"/>
          <p:nvPr/>
        </p:nvSpPr>
        <p:spPr>
          <a:xfrm>
            <a:off x="10236928" y="1500566"/>
            <a:ext cx="60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C00000"/>
                </a:solidFill>
              </a:rPr>
              <a:t>?</a:t>
            </a:r>
            <a:endParaRPr lang="ko-KR" altLang="en-US" sz="3200" b="1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4CBA9C-D070-2D07-66AB-DA9D2637C885}"/>
              </a:ext>
            </a:extLst>
          </p:cNvPr>
          <p:cNvSpPr/>
          <p:nvPr/>
        </p:nvSpPr>
        <p:spPr>
          <a:xfrm>
            <a:off x="838200" y="642423"/>
            <a:ext cx="10515599" cy="770965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진행했던 것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28902285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D3EE1D-9059-4833-9645-0572C3E01BE1}" type="slidenum">
              <a:rPr lang="en-US" altLang="en-US" sz="1600">
                <a:solidFill>
                  <a:srgbClr val="002060"/>
                </a:solidFill>
                <a:latin typeface="+mn-ea"/>
              </a:rPr>
              <a:pPr lvl="0">
                <a:defRPr/>
              </a:pPr>
              <a:t>28</a:t>
            </a:fld>
            <a:endParaRPr lang="en-US" altLang="en-US" sz="1600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6EDF9C-E8F8-28C1-29C4-97C3FAEDBECD}"/>
              </a:ext>
            </a:extLst>
          </p:cNvPr>
          <p:cNvSpPr/>
          <p:nvPr/>
        </p:nvSpPr>
        <p:spPr>
          <a:xfrm>
            <a:off x="838199" y="1573469"/>
            <a:ext cx="3543301" cy="26485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어떤 함수에서 감염이 일어나는지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2940A5-C02C-6E3A-BD18-9C9BF923B42C}"/>
              </a:ext>
            </a:extLst>
          </p:cNvPr>
          <p:cNvSpPr/>
          <p:nvPr/>
        </p:nvSpPr>
        <p:spPr>
          <a:xfrm>
            <a:off x="838199" y="1998405"/>
            <a:ext cx="10515599" cy="4217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D24FA5-17F8-8467-385E-8D49BAF88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318056"/>
            <a:ext cx="10515599" cy="3310313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CCAF799-FD5C-7324-BCBD-4FF28EEEECC1}"/>
              </a:ext>
            </a:extLst>
          </p:cNvPr>
          <p:cNvCxnSpPr>
            <a:cxnSpLocks/>
          </p:cNvCxnSpPr>
          <p:nvPr/>
        </p:nvCxnSpPr>
        <p:spPr>
          <a:xfrm flipV="1">
            <a:off x="6296025" y="2172145"/>
            <a:ext cx="2390775" cy="235917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D48EAD1-6A5D-50AC-0926-F2792CC97AF7}"/>
              </a:ext>
            </a:extLst>
          </p:cNvPr>
          <p:cNvSpPr/>
          <p:nvPr/>
        </p:nvSpPr>
        <p:spPr>
          <a:xfrm>
            <a:off x="7491412" y="1753623"/>
            <a:ext cx="2695575" cy="333605"/>
          </a:xfrm>
          <a:prstGeom prst="rect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해당 함수 실행 시 감염 됨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5490B88-0A56-CA3F-2320-202BCA06C6A7}"/>
              </a:ext>
            </a:extLst>
          </p:cNvPr>
          <p:cNvSpPr/>
          <p:nvPr/>
        </p:nvSpPr>
        <p:spPr>
          <a:xfrm>
            <a:off x="6510336" y="5506990"/>
            <a:ext cx="4681539" cy="48393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감염</a:t>
            </a:r>
            <a:r>
              <a:rPr lang="en-US" altLang="ko-KR" dirty="0"/>
              <a:t>(</a:t>
            </a:r>
            <a:r>
              <a:rPr lang="ko-KR" altLang="en-US" dirty="0"/>
              <a:t>프로그램 종료</a:t>
            </a:r>
            <a:r>
              <a:rPr lang="en-US" altLang="ko-KR" dirty="0"/>
              <a:t>) == DLL </a:t>
            </a:r>
            <a:r>
              <a:rPr lang="ko-KR" altLang="en-US" dirty="0" err="1"/>
              <a:t>인젝션</a:t>
            </a:r>
            <a:r>
              <a:rPr lang="ko-KR" altLang="en-US" dirty="0"/>
              <a:t> 시작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F32ABA00-DFA4-9F38-2B9C-645D6B072BB6}"/>
              </a:ext>
            </a:extLst>
          </p:cNvPr>
          <p:cNvCxnSpPr>
            <a:cxnSpLocks/>
            <a:endCxn id="12" idx="1"/>
          </p:cNvCxnSpPr>
          <p:nvPr/>
        </p:nvCxnSpPr>
        <p:spPr>
          <a:xfrm rot="16200000" flipH="1">
            <a:off x="5480038" y="4718658"/>
            <a:ext cx="1217634" cy="842962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5D3D98-FF34-B8FD-9D22-12F2089D87FE}"/>
              </a:ext>
            </a:extLst>
          </p:cNvPr>
          <p:cNvSpPr/>
          <p:nvPr/>
        </p:nvSpPr>
        <p:spPr>
          <a:xfrm>
            <a:off x="838200" y="642423"/>
            <a:ext cx="10515599" cy="770965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진행했던 것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52136099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D3EE1D-9059-4833-9645-0572C3E01BE1}" type="slidenum">
              <a:rPr lang="en-US" altLang="en-US" sz="1600">
                <a:solidFill>
                  <a:srgbClr val="002060"/>
                </a:solidFill>
                <a:latin typeface="+mn-ea"/>
              </a:rPr>
              <a:pPr lvl="0">
                <a:defRPr/>
              </a:pPr>
              <a:t>29</a:t>
            </a:fld>
            <a:endParaRPr lang="en-US" altLang="en-US" sz="1600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6EDF9C-E8F8-28C1-29C4-97C3FAEDBECD}"/>
              </a:ext>
            </a:extLst>
          </p:cNvPr>
          <p:cNvSpPr/>
          <p:nvPr/>
        </p:nvSpPr>
        <p:spPr>
          <a:xfrm>
            <a:off x="838199" y="1573469"/>
            <a:ext cx="3543301" cy="26485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어떤 함수에서 감염이 일어나는지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2940A5-C02C-6E3A-BD18-9C9BF923B42C}"/>
              </a:ext>
            </a:extLst>
          </p:cNvPr>
          <p:cNvSpPr/>
          <p:nvPr/>
        </p:nvSpPr>
        <p:spPr>
          <a:xfrm>
            <a:off x="838199" y="1998405"/>
            <a:ext cx="10515599" cy="4217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8159AE3-76A7-2EDD-D10B-4BA67EE164E8}"/>
              </a:ext>
            </a:extLst>
          </p:cNvPr>
          <p:cNvGrpSpPr/>
          <p:nvPr/>
        </p:nvGrpSpPr>
        <p:grpSpPr>
          <a:xfrm>
            <a:off x="1897579" y="2552827"/>
            <a:ext cx="6568042" cy="3127375"/>
            <a:chOff x="2128283" y="2460081"/>
            <a:chExt cx="7935432" cy="389626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5D30163-71EF-B59F-0038-990CA3C8C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28283" y="2460081"/>
              <a:ext cx="7935432" cy="3896269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9522866-508B-7F82-4C75-98B7CB83B762}"/>
                </a:ext>
              </a:extLst>
            </p:cNvPr>
            <p:cNvSpPr/>
            <p:nvPr/>
          </p:nvSpPr>
          <p:spPr>
            <a:xfrm>
              <a:off x="5819774" y="3646744"/>
              <a:ext cx="1552575" cy="2095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3A4D077-9F2B-077F-BBE5-447B5161BD9A}"/>
                </a:ext>
              </a:extLst>
            </p:cNvPr>
            <p:cNvSpPr/>
            <p:nvPr/>
          </p:nvSpPr>
          <p:spPr>
            <a:xfrm>
              <a:off x="5798067" y="4896772"/>
              <a:ext cx="1574282" cy="2095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422F913-DC06-5DE8-0887-07EA9F13C2D1}"/>
                </a:ext>
              </a:extLst>
            </p:cNvPr>
            <p:cNvSpPr/>
            <p:nvPr/>
          </p:nvSpPr>
          <p:spPr>
            <a:xfrm>
              <a:off x="5838825" y="2714625"/>
              <a:ext cx="1238250" cy="2095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E3E200-55FC-289B-CA79-5790224627E4}"/>
              </a:ext>
            </a:extLst>
          </p:cNvPr>
          <p:cNvSpPr/>
          <p:nvPr/>
        </p:nvSpPr>
        <p:spPr>
          <a:xfrm>
            <a:off x="6735169" y="2718515"/>
            <a:ext cx="2920297" cy="26518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타겟 프로세스의 메모리 공간 확보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9642F6F-6760-CDA4-4A64-D4E9928A29D8}"/>
              </a:ext>
            </a:extLst>
          </p:cNvPr>
          <p:cNvSpPr/>
          <p:nvPr/>
        </p:nvSpPr>
        <p:spPr>
          <a:xfrm>
            <a:off x="6735169" y="3492998"/>
            <a:ext cx="2415472" cy="23057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인젝션할</a:t>
            </a:r>
            <a:r>
              <a:rPr lang="ko-KR" altLang="en-US" sz="1400" dirty="0"/>
              <a:t> </a:t>
            </a:r>
            <a:r>
              <a:rPr lang="en-US" altLang="ko-KR" sz="1400" dirty="0"/>
              <a:t>DLL </a:t>
            </a:r>
            <a:r>
              <a:rPr lang="ko-KR" altLang="en-US" sz="1400" dirty="0"/>
              <a:t>경로 입력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3C53614-5ABF-8600-F63F-51A3D6B40752}"/>
              </a:ext>
            </a:extLst>
          </p:cNvPr>
          <p:cNvSpPr/>
          <p:nvPr/>
        </p:nvSpPr>
        <p:spPr>
          <a:xfrm>
            <a:off x="6735169" y="4454183"/>
            <a:ext cx="3420289" cy="26518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DLL </a:t>
            </a:r>
            <a:r>
              <a:rPr lang="ko-KR" altLang="en-US" sz="1400" dirty="0"/>
              <a:t>호출 </a:t>
            </a:r>
            <a:r>
              <a:rPr lang="en-US" altLang="ko-KR" sz="1400" dirty="0"/>
              <a:t>(</a:t>
            </a:r>
            <a:r>
              <a:rPr lang="ko-KR" altLang="en-US" sz="1400" dirty="0"/>
              <a:t>타겟 프로세스를 통해 호출함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01129D7-4D90-0881-110F-C136BD037AB5}"/>
              </a:ext>
            </a:extLst>
          </p:cNvPr>
          <p:cNvCxnSpPr/>
          <p:nvPr/>
        </p:nvCxnSpPr>
        <p:spPr>
          <a:xfrm flipH="1">
            <a:off x="9374478" y="3619613"/>
            <a:ext cx="561975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4F74841-7694-7D86-DF95-8569B56F65AD}"/>
              </a:ext>
            </a:extLst>
          </p:cNvPr>
          <p:cNvSpPr/>
          <p:nvPr/>
        </p:nvSpPr>
        <p:spPr>
          <a:xfrm>
            <a:off x="9936453" y="3343346"/>
            <a:ext cx="1552574" cy="55253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뭐가 들어가는지</a:t>
            </a:r>
            <a:endParaRPr lang="en-US" altLang="ko-KR" sz="1400" dirty="0"/>
          </a:p>
          <a:p>
            <a:pPr algn="ctr"/>
            <a:r>
              <a:rPr lang="ko-KR" altLang="en-US" sz="1400" dirty="0" err="1"/>
              <a:t>주시해봐야함</a:t>
            </a:r>
            <a:endParaRPr lang="ko-KR" altLang="en-US" sz="1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0A9B251-C8F5-08C3-4EF4-3B05D077438F}"/>
              </a:ext>
            </a:extLst>
          </p:cNvPr>
          <p:cNvSpPr/>
          <p:nvPr/>
        </p:nvSpPr>
        <p:spPr>
          <a:xfrm>
            <a:off x="838200" y="642423"/>
            <a:ext cx="10515599" cy="770965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진행했던 것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4570811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38200" y="3043517"/>
            <a:ext cx="10515599" cy="770965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800" b="1" dirty="0" err="1">
                <a:solidFill>
                  <a:schemeClr val="bg1"/>
                </a:solidFill>
                <a:latin typeface="+mn-ea"/>
              </a:rPr>
              <a:t>랜섬웨어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“</a:t>
            </a:r>
            <a:r>
              <a:rPr lang="en-US" altLang="ko-KR" sz="2800" b="1" dirty="0" err="1">
                <a:solidFill>
                  <a:schemeClr val="bg1"/>
                </a:solidFill>
                <a:latin typeface="+mn-ea"/>
              </a:rPr>
              <a:t>magniber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” 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란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?</a:t>
            </a:r>
          </a:p>
        </p:txBody>
      </p:sp>
      <p:sp>
        <p:nvSpPr>
          <p:cNvPr id="2" name="슬라이드 번호 개체 틀 1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D3EE1D-9059-4833-9645-0572C3E01BE1}" type="slidenum">
              <a:rPr lang="en-US" altLang="en-US" sz="1600">
                <a:solidFill>
                  <a:srgbClr val="002060"/>
                </a:solidFill>
                <a:latin typeface="+mn-ea"/>
              </a:rPr>
              <a:pPr lvl="0">
                <a:defRPr/>
              </a:pPr>
              <a:t>3</a:t>
            </a:fld>
            <a:endParaRPr lang="en-US" altLang="en-US" sz="1600" dirty="0">
              <a:solidFill>
                <a:srgbClr val="00206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58210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D3EE1D-9059-4833-9645-0572C3E01BE1}" type="slidenum">
              <a:rPr lang="en-US" altLang="en-US" sz="1600">
                <a:solidFill>
                  <a:srgbClr val="002060"/>
                </a:solidFill>
                <a:latin typeface="+mn-ea"/>
              </a:rPr>
              <a:pPr lvl="0">
                <a:defRPr/>
              </a:pPr>
              <a:t>30</a:t>
            </a:fld>
            <a:endParaRPr lang="en-US" altLang="en-US" sz="1600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6EDF9C-E8F8-28C1-29C4-97C3FAEDBECD}"/>
              </a:ext>
            </a:extLst>
          </p:cNvPr>
          <p:cNvSpPr/>
          <p:nvPr/>
        </p:nvSpPr>
        <p:spPr>
          <a:xfrm>
            <a:off x="838200" y="1573469"/>
            <a:ext cx="2181225" cy="26485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Payload.dll</a:t>
            </a:r>
            <a:r>
              <a:rPr lang="ko-KR" altLang="en-US" sz="1600" dirty="0"/>
              <a:t> </a:t>
            </a:r>
            <a:r>
              <a:rPr lang="en-US" altLang="ko-KR" sz="1600" dirty="0"/>
              <a:t>PE </a:t>
            </a:r>
            <a:r>
              <a:rPr lang="ko-KR" altLang="en-US" sz="1600" dirty="0"/>
              <a:t>분석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2940A5-C02C-6E3A-BD18-9C9BF923B42C}"/>
              </a:ext>
            </a:extLst>
          </p:cNvPr>
          <p:cNvSpPr/>
          <p:nvPr/>
        </p:nvSpPr>
        <p:spPr>
          <a:xfrm>
            <a:off x="838199" y="1998405"/>
            <a:ext cx="10515599" cy="4217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E37503-3461-95AB-A89D-897AB9FB1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614" y="2471558"/>
            <a:ext cx="7582772" cy="330059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C1E42C6-AE90-1FF6-719E-019C60B0AE93}"/>
              </a:ext>
            </a:extLst>
          </p:cNvPr>
          <p:cNvSpPr/>
          <p:nvPr/>
        </p:nvSpPr>
        <p:spPr>
          <a:xfrm>
            <a:off x="838200" y="642423"/>
            <a:ext cx="10515599" cy="770965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진행했던 것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15874288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D3EE1D-9059-4833-9645-0572C3E01BE1}" type="slidenum">
              <a:rPr lang="en-US" altLang="en-US" sz="1600">
                <a:solidFill>
                  <a:srgbClr val="002060"/>
                </a:solidFill>
                <a:latin typeface="+mn-ea"/>
              </a:rPr>
              <a:pPr lvl="0">
                <a:defRPr/>
              </a:pPr>
              <a:t>31</a:t>
            </a:fld>
            <a:endParaRPr lang="en-US" altLang="en-US" sz="1600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6EDF9C-E8F8-28C1-29C4-97C3FAEDBECD}"/>
              </a:ext>
            </a:extLst>
          </p:cNvPr>
          <p:cNvSpPr>
            <a:spLocks/>
          </p:cNvSpPr>
          <p:nvPr/>
        </p:nvSpPr>
        <p:spPr>
          <a:xfrm>
            <a:off x="838199" y="1573469"/>
            <a:ext cx="6610351" cy="26485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어떤 함수에서 감염이 일어나는지</a:t>
            </a:r>
            <a:r>
              <a:rPr lang="en-US" altLang="ko-KR" sz="1600" dirty="0"/>
              <a:t>? – Loader.dll </a:t>
            </a:r>
            <a:r>
              <a:rPr lang="ko-KR" altLang="en-US" sz="1600" dirty="0"/>
              <a:t>분석</a:t>
            </a:r>
            <a:r>
              <a:rPr lang="en-US" altLang="ko-KR" sz="1600" dirty="0"/>
              <a:t>, DLL </a:t>
            </a:r>
            <a:r>
              <a:rPr lang="ko-KR" altLang="en-US" sz="1600" dirty="0" err="1"/>
              <a:t>인젝션</a:t>
            </a:r>
            <a:endParaRPr lang="ko-KR" altLang="en-US" sz="16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2940A5-C02C-6E3A-BD18-9C9BF923B42C}"/>
              </a:ext>
            </a:extLst>
          </p:cNvPr>
          <p:cNvSpPr/>
          <p:nvPr/>
        </p:nvSpPr>
        <p:spPr>
          <a:xfrm>
            <a:off x="838199" y="1998405"/>
            <a:ext cx="10515599" cy="4217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49F30E-EBC9-4F58-0A26-B74961A7CA90}"/>
              </a:ext>
            </a:extLst>
          </p:cNvPr>
          <p:cNvSpPr txBox="1"/>
          <p:nvPr/>
        </p:nvSpPr>
        <p:spPr>
          <a:xfrm>
            <a:off x="2438397" y="2269453"/>
            <a:ext cx="7400927" cy="30777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DLL </a:t>
            </a:r>
            <a:r>
              <a:rPr lang="ko-KR" altLang="en-US" sz="1400" dirty="0" err="1">
                <a:solidFill>
                  <a:schemeClr val="bg1"/>
                </a:solidFill>
              </a:rPr>
              <a:t>인젝션</a:t>
            </a:r>
            <a:r>
              <a:rPr lang="ko-KR" altLang="en-US" sz="1400" dirty="0">
                <a:solidFill>
                  <a:schemeClr val="bg1"/>
                </a:solidFill>
              </a:rPr>
              <a:t> 코드에서 </a:t>
            </a:r>
            <a:r>
              <a:rPr lang="ko-KR" altLang="en-US" sz="1400" dirty="0" err="1">
                <a:solidFill>
                  <a:schemeClr val="bg1"/>
                </a:solidFill>
              </a:rPr>
              <a:t>WriteProcessMemory의</a:t>
            </a:r>
            <a:r>
              <a:rPr lang="ko-KR" altLang="en-US" sz="1400" dirty="0">
                <a:solidFill>
                  <a:schemeClr val="bg1"/>
                </a:solidFill>
              </a:rPr>
              <a:t> 인자로 </a:t>
            </a:r>
            <a:r>
              <a:rPr lang="ko-KR" altLang="en-US" sz="1400" dirty="0" err="1">
                <a:solidFill>
                  <a:schemeClr val="bg1"/>
                </a:solidFill>
              </a:rPr>
              <a:t>payload</a:t>
            </a:r>
            <a:r>
              <a:rPr lang="ko-KR" altLang="en-US" sz="1400" dirty="0">
                <a:solidFill>
                  <a:schemeClr val="bg1"/>
                </a:solidFill>
              </a:rPr>
              <a:t> 파일(DLL)이 </a:t>
            </a:r>
            <a:r>
              <a:rPr lang="ko-KR" altLang="en-US" sz="1400" dirty="0" err="1">
                <a:solidFill>
                  <a:schemeClr val="bg1"/>
                </a:solidFill>
              </a:rPr>
              <a:t>들어감을</a:t>
            </a:r>
            <a:r>
              <a:rPr lang="ko-KR" altLang="en-US" sz="1400" dirty="0">
                <a:solidFill>
                  <a:schemeClr val="bg1"/>
                </a:solidFill>
              </a:rPr>
              <a:t> 확인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5DC707-0424-43D5-6D3C-4D17A77B36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108"/>
          <a:stretch/>
        </p:blipFill>
        <p:spPr>
          <a:xfrm>
            <a:off x="1028700" y="2737310"/>
            <a:ext cx="2114986" cy="330059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ECC09EC-FFCC-BBFE-B2EF-3F1D6F8E6532}"/>
              </a:ext>
            </a:extLst>
          </p:cNvPr>
          <p:cNvCxnSpPr>
            <a:stCxn id="9" idx="3"/>
          </p:cNvCxnSpPr>
          <p:nvPr/>
        </p:nvCxnSpPr>
        <p:spPr>
          <a:xfrm>
            <a:off x="3143686" y="4387606"/>
            <a:ext cx="54248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4884A62-A9B4-CD12-5BEB-C8D550A380E1}"/>
              </a:ext>
            </a:extLst>
          </p:cNvPr>
          <p:cNvSpPr/>
          <p:nvPr/>
        </p:nvSpPr>
        <p:spPr>
          <a:xfrm>
            <a:off x="1356227" y="2794460"/>
            <a:ext cx="1459931" cy="26518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Payload.dll PE</a:t>
            </a:r>
            <a:endParaRPr lang="ko-KR" altLang="en-US" sz="14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487B815-9C42-44EC-99DC-1BA064901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900" y="2661345"/>
            <a:ext cx="7248685" cy="3470115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29E8766-C77D-BE9E-465B-C572E9E899CA}"/>
              </a:ext>
            </a:extLst>
          </p:cNvPr>
          <p:cNvSpPr/>
          <p:nvPr/>
        </p:nvSpPr>
        <p:spPr>
          <a:xfrm>
            <a:off x="6505575" y="4695825"/>
            <a:ext cx="942975" cy="143563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1D4957-44E6-C698-B6F4-26A5B9D67C55}"/>
              </a:ext>
            </a:extLst>
          </p:cNvPr>
          <p:cNvSpPr/>
          <p:nvPr/>
        </p:nvSpPr>
        <p:spPr>
          <a:xfrm>
            <a:off x="838200" y="642423"/>
            <a:ext cx="10515599" cy="770965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진행했던 것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20223579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D3EE1D-9059-4833-9645-0572C3E01BE1}" type="slidenum">
              <a:rPr lang="en-US" altLang="en-US" sz="1600">
                <a:solidFill>
                  <a:srgbClr val="002060"/>
                </a:solidFill>
                <a:latin typeface="+mn-ea"/>
              </a:rPr>
              <a:pPr lvl="0">
                <a:defRPr/>
              </a:pPr>
              <a:t>32</a:t>
            </a:fld>
            <a:endParaRPr lang="en-US" altLang="en-US" sz="1600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6EDF9C-E8F8-28C1-29C4-97C3FAEDBECD}"/>
              </a:ext>
            </a:extLst>
          </p:cNvPr>
          <p:cNvSpPr/>
          <p:nvPr/>
        </p:nvSpPr>
        <p:spPr>
          <a:xfrm>
            <a:off x="838199" y="1573469"/>
            <a:ext cx="2876551" cy="26485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x32dbg</a:t>
            </a:r>
            <a:r>
              <a:rPr lang="ko-KR" altLang="en-US" sz="1600" dirty="0"/>
              <a:t>를 이용한 동적 분석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2940A5-C02C-6E3A-BD18-9C9BF923B42C}"/>
              </a:ext>
            </a:extLst>
          </p:cNvPr>
          <p:cNvSpPr/>
          <p:nvPr/>
        </p:nvSpPr>
        <p:spPr>
          <a:xfrm>
            <a:off x="838199" y="1998405"/>
            <a:ext cx="10515599" cy="4217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44DEA6-8879-775F-1629-D1634464B1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810" b="25117"/>
          <a:stretch/>
        </p:blipFill>
        <p:spPr>
          <a:xfrm>
            <a:off x="1323306" y="3275887"/>
            <a:ext cx="9545382" cy="762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C532C4A-51F1-9C53-373B-ED4E1E87C8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520" r="4662" b="13852"/>
          <a:stretch/>
        </p:blipFill>
        <p:spPr>
          <a:xfrm>
            <a:off x="1323306" y="4330395"/>
            <a:ext cx="9545382" cy="762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23CD98-BB30-2944-5708-69E8642A6C54}"/>
              </a:ext>
            </a:extLst>
          </p:cNvPr>
          <p:cNvSpPr/>
          <p:nvPr/>
        </p:nvSpPr>
        <p:spPr>
          <a:xfrm>
            <a:off x="4635848" y="2558276"/>
            <a:ext cx="2920297" cy="26518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이 구간이 반복해서 실행됨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55A937E-F4A4-1F4A-0D5A-04DBAAEBC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39420"/>
            <a:ext cx="694788" cy="51858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8DEDB7E-554D-2473-8A51-EDC2F44D92F3}"/>
              </a:ext>
            </a:extLst>
          </p:cNvPr>
          <p:cNvSpPr/>
          <p:nvPr/>
        </p:nvSpPr>
        <p:spPr>
          <a:xfrm>
            <a:off x="838200" y="642423"/>
            <a:ext cx="10515599" cy="770965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진행했던 것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5407468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D3EE1D-9059-4833-9645-0572C3E01BE1}" type="slidenum">
              <a:rPr lang="en-US" altLang="en-US" sz="1600">
                <a:solidFill>
                  <a:srgbClr val="002060"/>
                </a:solidFill>
                <a:latin typeface="+mn-ea"/>
              </a:rPr>
              <a:pPr lvl="0">
                <a:defRPr/>
              </a:pPr>
              <a:t>33</a:t>
            </a:fld>
            <a:endParaRPr lang="en-US" altLang="en-US" sz="1600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6EDF9C-E8F8-28C1-29C4-97C3FAEDBECD}"/>
              </a:ext>
            </a:extLst>
          </p:cNvPr>
          <p:cNvSpPr/>
          <p:nvPr/>
        </p:nvSpPr>
        <p:spPr>
          <a:xfrm>
            <a:off x="838199" y="1573469"/>
            <a:ext cx="2285327" cy="26485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/>
              <a:t>AES-128</a:t>
            </a:r>
            <a:r>
              <a:rPr lang="ko-KR" altLang="en-US" sz="1600" dirty="0"/>
              <a:t>로 암호화됨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2940A5-C02C-6E3A-BD18-9C9BF923B42C}"/>
              </a:ext>
            </a:extLst>
          </p:cNvPr>
          <p:cNvSpPr/>
          <p:nvPr/>
        </p:nvSpPr>
        <p:spPr>
          <a:xfrm>
            <a:off x="838199" y="1998405"/>
            <a:ext cx="10515599" cy="4217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5120EE-3B10-C5FB-9D64-D434D3BFD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133" y="2773304"/>
            <a:ext cx="5649113" cy="266737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1915C98-7999-0FE2-8670-2E4E2F920E3B}"/>
              </a:ext>
            </a:extLst>
          </p:cNvPr>
          <p:cNvSpPr/>
          <p:nvPr/>
        </p:nvSpPr>
        <p:spPr>
          <a:xfrm>
            <a:off x="1335186" y="3908453"/>
            <a:ext cx="1424198" cy="2265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59EB7AA-93E7-FAD9-0AC0-4CA557D7A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076" y="3278970"/>
            <a:ext cx="6775620" cy="171211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D47577E-CC19-48BD-04C5-062F6DDDCAC6}"/>
              </a:ext>
            </a:extLst>
          </p:cNvPr>
          <p:cNvSpPr/>
          <p:nvPr/>
        </p:nvSpPr>
        <p:spPr>
          <a:xfrm>
            <a:off x="7600324" y="3657599"/>
            <a:ext cx="778614" cy="25085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C0BB25-67EC-583A-30A3-F69016C0A623}"/>
              </a:ext>
            </a:extLst>
          </p:cNvPr>
          <p:cNvCxnSpPr>
            <a:stCxn id="8" idx="3"/>
          </p:cNvCxnSpPr>
          <p:nvPr/>
        </p:nvCxnSpPr>
        <p:spPr>
          <a:xfrm flipV="1">
            <a:off x="2759384" y="3778981"/>
            <a:ext cx="4766209" cy="24276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D21321-94B4-27F2-DAB1-1BC78B4D7540}"/>
              </a:ext>
            </a:extLst>
          </p:cNvPr>
          <p:cNvSpPr/>
          <p:nvPr/>
        </p:nvSpPr>
        <p:spPr>
          <a:xfrm>
            <a:off x="838200" y="642423"/>
            <a:ext cx="10515599" cy="770965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진행했던 것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445494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D3EE1D-9059-4833-9645-0572C3E01BE1}" type="slidenum">
              <a:rPr lang="en-US" altLang="en-US" sz="1600">
                <a:solidFill>
                  <a:srgbClr val="002060"/>
                </a:solidFill>
                <a:latin typeface="+mn-ea"/>
              </a:rPr>
              <a:pPr lvl="0">
                <a:defRPr/>
              </a:pPr>
              <a:t>34</a:t>
            </a:fld>
            <a:endParaRPr lang="en-US" altLang="en-US" sz="1600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6EDF9C-E8F8-28C1-29C4-97C3FAEDBECD}"/>
              </a:ext>
            </a:extLst>
          </p:cNvPr>
          <p:cNvSpPr/>
          <p:nvPr/>
        </p:nvSpPr>
        <p:spPr>
          <a:xfrm>
            <a:off x="838200" y="1573469"/>
            <a:ext cx="1121924" cy="26485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복호화</a:t>
            </a:r>
            <a:endParaRPr lang="ko-KR" altLang="en-US" sz="16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2940A5-C02C-6E3A-BD18-9C9BF923B42C}"/>
              </a:ext>
            </a:extLst>
          </p:cNvPr>
          <p:cNvSpPr/>
          <p:nvPr/>
        </p:nvSpPr>
        <p:spPr>
          <a:xfrm>
            <a:off x="838199" y="1998405"/>
            <a:ext cx="10515599" cy="4217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A3964F-9D5C-2D9A-6D20-13073E87D7CF}"/>
              </a:ext>
            </a:extLst>
          </p:cNvPr>
          <p:cNvSpPr/>
          <p:nvPr/>
        </p:nvSpPr>
        <p:spPr>
          <a:xfrm>
            <a:off x="3686355" y="2453144"/>
            <a:ext cx="3110357" cy="26518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KISA</a:t>
            </a:r>
            <a:r>
              <a:rPr lang="ko-KR" altLang="en-US" sz="1400" dirty="0"/>
              <a:t>에는 </a:t>
            </a:r>
            <a:r>
              <a:rPr lang="en-US" altLang="ko-KR" sz="1400" dirty="0"/>
              <a:t>v1 </a:t>
            </a:r>
            <a:r>
              <a:rPr lang="ko-KR" altLang="en-US" sz="1400" dirty="0"/>
              <a:t>복호화 도구만 공개됨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71A4E93-A879-2F22-E6E5-E33F4E43CAC7}"/>
              </a:ext>
            </a:extLst>
          </p:cNvPr>
          <p:cNvCxnSpPr/>
          <p:nvPr/>
        </p:nvCxnSpPr>
        <p:spPr>
          <a:xfrm>
            <a:off x="2946011" y="2585737"/>
            <a:ext cx="657225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8012EEB-026A-A4C4-F116-74964F101A5E}"/>
              </a:ext>
            </a:extLst>
          </p:cNvPr>
          <p:cNvCxnSpPr/>
          <p:nvPr/>
        </p:nvCxnSpPr>
        <p:spPr>
          <a:xfrm>
            <a:off x="2946011" y="3233437"/>
            <a:ext cx="657225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FA8C6C-C26A-AD9C-CE47-2DA98F28D852}"/>
              </a:ext>
            </a:extLst>
          </p:cNvPr>
          <p:cNvSpPr/>
          <p:nvPr/>
        </p:nvSpPr>
        <p:spPr>
          <a:xfrm>
            <a:off x="3698489" y="3100843"/>
            <a:ext cx="3110357" cy="26518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v2</a:t>
            </a:r>
            <a:r>
              <a:rPr lang="ko-KR" altLang="en-US" sz="1400" dirty="0"/>
              <a:t> 복호화 관련 논문은 있음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24C09B2-79B0-AEF3-8C0C-F935D07D5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489" y="3672841"/>
            <a:ext cx="5568177" cy="209006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4FAD879-D5CD-69F8-B6F4-894CDC235BBA}"/>
              </a:ext>
            </a:extLst>
          </p:cNvPr>
          <p:cNvSpPr/>
          <p:nvPr/>
        </p:nvSpPr>
        <p:spPr>
          <a:xfrm>
            <a:off x="838200" y="642423"/>
            <a:ext cx="10515599" cy="770965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진행했던 것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74182474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D3EE1D-9059-4833-9645-0572C3E01BE1}" type="slidenum">
              <a:rPr lang="en-US" altLang="en-US" sz="1600">
                <a:solidFill>
                  <a:srgbClr val="002060"/>
                </a:solidFill>
                <a:latin typeface="+mn-ea"/>
              </a:rPr>
              <a:pPr lvl="0">
                <a:defRPr/>
              </a:pPr>
              <a:t>35</a:t>
            </a:fld>
            <a:endParaRPr lang="en-US" altLang="en-US" sz="1600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6EDF9C-E8F8-28C1-29C4-97C3FAEDBECD}"/>
              </a:ext>
            </a:extLst>
          </p:cNvPr>
          <p:cNvSpPr/>
          <p:nvPr/>
        </p:nvSpPr>
        <p:spPr>
          <a:xfrm>
            <a:off x="838200" y="1573469"/>
            <a:ext cx="1121924" cy="26485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복호화</a:t>
            </a:r>
            <a:endParaRPr lang="ko-KR" altLang="en-US" sz="16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2940A5-C02C-6E3A-BD18-9C9BF923B42C}"/>
              </a:ext>
            </a:extLst>
          </p:cNvPr>
          <p:cNvSpPr/>
          <p:nvPr/>
        </p:nvSpPr>
        <p:spPr>
          <a:xfrm>
            <a:off x="838199" y="1998405"/>
            <a:ext cx="10515599" cy="4217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1ECDDC5-C2E1-9AD2-C599-B885CA6A94F3}"/>
              </a:ext>
            </a:extLst>
          </p:cNvPr>
          <p:cNvGrpSpPr/>
          <p:nvPr/>
        </p:nvGrpSpPr>
        <p:grpSpPr>
          <a:xfrm>
            <a:off x="1210053" y="2101640"/>
            <a:ext cx="9771889" cy="4010700"/>
            <a:chOff x="1123950" y="2101639"/>
            <a:chExt cx="9771889" cy="401070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5A66E80-C5F0-9B79-3E50-52AA540D7E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3950" y="2101640"/>
              <a:ext cx="4733925" cy="4010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EA0E16A1-3546-B6F7-39BE-E711490BFF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5998" y="2101639"/>
              <a:ext cx="4799841" cy="4010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EBAD2F-BE86-0DB1-7C04-C7F21653854E}"/>
              </a:ext>
            </a:extLst>
          </p:cNvPr>
          <p:cNvSpPr/>
          <p:nvPr/>
        </p:nvSpPr>
        <p:spPr>
          <a:xfrm>
            <a:off x="3544376" y="1705897"/>
            <a:ext cx="5103243" cy="26518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공격자의 </a:t>
            </a:r>
            <a:r>
              <a:rPr lang="en-US" altLang="ko-KR" sz="1400" dirty="0"/>
              <a:t>PRNG </a:t>
            </a:r>
            <a:r>
              <a:rPr lang="ko-KR" altLang="en-US" sz="1400" dirty="0"/>
              <a:t>생성 취약점을 이용하여 복호화 시도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543C21-8219-FD61-EFEA-AF9703766CDF}"/>
              </a:ext>
            </a:extLst>
          </p:cNvPr>
          <p:cNvSpPr/>
          <p:nvPr/>
        </p:nvSpPr>
        <p:spPr>
          <a:xfrm>
            <a:off x="838200" y="642423"/>
            <a:ext cx="10515599" cy="770965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진행했던 것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431174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17AA450-7B86-0ACA-B8DB-64F34C11D66D}"/>
              </a:ext>
            </a:extLst>
          </p:cNvPr>
          <p:cNvGrpSpPr/>
          <p:nvPr/>
        </p:nvGrpSpPr>
        <p:grpSpPr>
          <a:xfrm>
            <a:off x="2749015" y="1864569"/>
            <a:ext cx="6693970" cy="2891118"/>
            <a:chOff x="2194559" y="1856222"/>
            <a:chExt cx="6693970" cy="289111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D20AB6F-24D7-0266-BEB7-952AA1A84BD8}"/>
                </a:ext>
              </a:extLst>
            </p:cNvPr>
            <p:cNvSpPr/>
            <p:nvPr/>
          </p:nvSpPr>
          <p:spPr>
            <a:xfrm>
              <a:off x="4329976" y="1856222"/>
              <a:ext cx="4558553" cy="28911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0" b="1" dirty="0">
                  <a:solidFill>
                    <a:srgbClr val="002060"/>
                  </a:solidFill>
                  <a:latin typeface="+mn-ea"/>
                </a:rPr>
                <a:t>감사합니다</a:t>
              </a: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8A3C5AF-01F0-6EA3-FB10-17F2435D82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512" r="8021"/>
            <a:stretch/>
          </p:blipFill>
          <p:spPr>
            <a:xfrm>
              <a:off x="2194559" y="2081851"/>
              <a:ext cx="2450593" cy="24398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8641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altLang="ko-KR" sz="1600" dirty="0" err="1">
                <a:latin typeface="+mn-ea"/>
              </a:rPr>
              <a:t>magniber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랜섬웨어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-&gt; </a:t>
            </a:r>
            <a:r>
              <a:rPr lang="ko-KR" altLang="en-US" sz="1600" dirty="0">
                <a:latin typeface="+mn-ea"/>
              </a:rPr>
              <a:t>확장자명을 영문자로 변조 시킴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00000"/>
              </a:lnSpc>
              <a:defRPr/>
            </a:pPr>
            <a:r>
              <a:rPr lang="ko-KR" altLang="en-US" sz="1600" dirty="0">
                <a:latin typeface="+mn-ea"/>
              </a:rPr>
              <a:t>평균적으로 </a:t>
            </a:r>
            <a:r>
              <a:rPr lang="en-US" altLang="ko-KR" sz="1600" dirty="0">
                <a:latin typeface="+mn-ea"/>
              </a:rPr>
              <a:t>0.18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~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0.2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BTC</a:t>
            </a:r>
            <a:r>
              <a:rPr lang="ko-KR" altLang="en-US" sz="1600" dirty="0">
                <a:latin typeface="+mn-ea"/>
              </a:rPr>
              <a:t> 요구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00000"/>
              </a:lnSpc>
              <a:defRPr/>
            </a:pPr>
            <a:r>
              <a:rPr lang="ko-KR" altLang="en-US" sz="1600" dirty="0">
                <a:latin typeface="+mn-ea"/>
              </a:rPr>
              <a:t>배경화면 이미지를 변경하기도 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38200" y="642423"/>
            <a:ext cx="10515599" cy="770965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dirty="0" err="1">
                <a:solidFill>
                  <a:schemeClr val="bg1"/>
                </a:solidFill>
                <a:latin typeface="+mn-ea"/>
              </a:rPr>
              <a:t>랜섬웨어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“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magniber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”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란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?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버전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1)</a:t>
            </a:r>
          </a:p>
        </p:txBody>
      </p:sp>
      <p:sp>
        <p:nvSpPr>
          <p:cNvPr id="2" name="슬라이드 번호 개체 틀 1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D3EE1D-9059-4833-9645-0572C3E01BE1}" type="slidenum">
              <a:rPr lang="en-US" altLang="en-US" sz="1600">
                <a:solidFill>
                  <a:srgbClr val="002060"/>
                </a:solidFill>
                <a:latin typeface="+mn-ea"/>
              </a:rPr>
              <a:pPr lvl="0">
                <a:defRPr/>
              </a:pPr>
              <a:t>4</a:t>
            </a:fld>
            <a:endParaRPr lang="en-US" altLang="en-US" sz="1600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8" name="모서리가 둥근 직사각형 4">
            <a:extLst>
              <a:ext uri="{FF2B5EF4-FFF2-40B4-BE49-F238E27FC236}">
                <a16:creationId xmlns:a16="http://schemas.microsoft.com/office/drawing/2014/main" id="{7D42D775-7B63-F35D-1214-EAC9C76C5833}"/>
              </a:ext>
            </a:extLst>
          </p:cNvPr>
          <p:cNvSpPr/>
          <p:nvPr/>
        </p:nvSpPr>
        <p:spPr>
          <a:xfrm>
            <a:off x="7050505" y="6058219"/>
            <a:ext cx="3834063" cy="2374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defRPr/>
            </a:pPr>
            <a:r>
              <a:rPr lang="ko-KR" altLang="en-US" sz="1050" dirty="0">
                <a:solidFill>
                  <a:schemeClr val="tx1"/>
                </a:solidFill>
                <a:latin typeface="+mn-ea"/>
              </a:rPr>
              <a:t>사진 출처</a:t>
            </a:r>
            <a:r>
              <a:rPr lang="en-US" altLang="ko-KR" sz="1050" dirty="0">
                <a:solidFill>
                  <a:schemeClr val="tx1"/>
                </a:solidFill>
                <a:latin typeface="+mn-ea"/>
              </a:rPr>
              <a:t>:</a:t>
            </a:r>
            <a:r>
              <a:rPr lang="ko-KR" altLang="en-US" sz="1050" dirty="0">
                <a:solidFill>
                  <a:schemeClr val="tx1"/>
                </a:solidFill>
                <a:latin typeface="+mn-ea"/>
              </a:rPr>
              <a:t> </a:t>
            </a:r>
            <a:r>
              <a:rPr lang="en" altLang="ko-KR" sz="1050" dirty="0">
                <a:solidFill>
                  <a:schemeClr val="tx1"/>
                </a:solidFill>
                <a:latin typeface="+mn-ea"/>
                <a:hlinkClick r:id="rId2"/>
              </a:rPr>
              <a:t>https://blog.naver.com/checkmal/222913358453</a:t>
            </a:r>
            <a:r>
              <a:rPr lang="ko-KR" altLang="en-US" sz="1050" dirty="0">
                <a:solidFill>
                  <a:schemeClr val="tx1"/>
                </a:solidFill>
                <a:latin typeface="+mn-ea"/>
              </a:rPr>
              <a:t> 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9E90E00-A30E-1AB3-508C-F5986E7F2F89}"/>
              </a:ext>
            </a:extLst>
          </p:cNvPr>
          <p:cNvGrpSpPr/>
          <p:nvPr/>
        </p:nvGrpSpPr>
        <p:grpSpPr>
          <a:xfrm>
            <a:off x="968541" y="3000856"/>
            <a:ext cx="10254916" cy="2934608"/>
            <a:chOff x="977045" y="2944224"/>
            <a:chExt cx="10254916" cy="293460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B126DFF-69D0-3DB8-2F15-3AF7B43DC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7045" y="2944224"/>
              <a:ext cx="4621277" cy="293460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D67081B-9AC2-8EF2-E3AC-A09A773D3D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939"/>
            <a:stretch/>
          </p:blipFill>
          <p:spPr>
            <a:xfrm>
              <a:off x="5720161" y="3040228"/>
              <a:ext cx="5511800" cy="274260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2D6834F-8827-4435-3456-EC6D74527DB4}"/>
              </a:ext>
            </a:extLst>
          </p:cNvPr>
          <p:cNvSpPr txBox="1"/>
          <p:nvPr/>
        </p:nvSpPr>
        <p:spPr>
          <a:xfrm>
            <a:off x="4248150" y="2274741"/>
            <a:ext cx="1271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B0F0"/>
                </a:solidFill>
              </a:rPr>
              <a:t>BTC = </a:t>
            </a:r>
            <a:r>
              <a:rPr lang="ko-KR" altLang="en-US" sz="1200" dirty="0" err="1">
                <a:solidFill>
                  <a:srgbClr val="00B0F0"/>
                </a:solidFill>
              </a:rPr>
              <a:t>비트코인</a:t>
            </a:r>
            <a:endParaRPr lang="ko-KR" altLang="en-US" sz="1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2785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38200" y="642423"/>
            <a:ext cx="10515599" cy="770965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dirty="0" err="1">
                <a:solidFill>
                  <a:schemeClr val="bg1"/>
                </a:solidFill>
                <a:latin typeface="+mn-ea"/>
              </a:rPr>
              <a:t>랜섬웨어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“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magniber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”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란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?</a:t>
            </a:r>
          </a:p>
        </p:txBody>
      </p:sp>
      <p:sp>
        <p:nvSpPr>
          <p:cNvPr id="2" name="슬라이드 번호 개체 틀 1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D3EE1D-9059-4833-9645-0572C3E01BE1}" type="slidenum">
              <a:rPr lang="en-US" altLang="en-US" sz="1600">
                <a:solidFill>
                  <a:srgbClr val="002060"/>
                </a:solidFill>
                <a:latin typeface="+mn-ea"/>
              </a:rPr>
              <a:pPr lvl="0">
                <a:defRPr/>
              </a:pPr>
              <a:t>5</a:t>
            </a:fld>
            <a:endParaRPr lang="en-US" altLang="en-US" sz="160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7" name="모서리가 둥근 직사각형 4">
            <a:extLst>
              <a:ext uri="{FF2B5EF4-FFF2-40B4-BE49-F238E27FC236}">
                <a16:creationId xmlns:a16="http://schemas.microsoft.com/office/drawing/2014/main" id="{7E9F411A-4615-1FF6-603D-8508F50A80D6}"/>
              </a:ext>
            </a:extLst>
          </p:cNvPr>
          <p:cNvSpPr/>
          <p:nvPr/>
        </p:nvSpPr>
        <p:spPr>
          <a:xfrm>
            <a:off x="8201633" y="6058219"/>
            <a:ext cx="2682935" cy="2374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defRPr/>
            </a:pPr>
            <a:r>
              <a:rPr lang="ko-KR" altLang="en-US" sz="1050" dirty="0">
                <a:solidFill>
                  <a:schemeClr val="tx1"/>
                </a:solidFill>
                <a:latin typeface="+mn-ea"/>
              </a:rPr>
              <a:t>사진 출처</a:t>
            </a:r>
            <a:r>
              <a:rPr lang="en-US" altLang="ko-KR" sz="1050" dirty="0">
                <a:solidFill>
                  <a:schemeClr val="tx1"/>
                </a:solidFill>
                <a:latin typeface="+mn-ea"/>
              </a:rPr>
              <a:t>:</a:t>
            </a:r>
            <a:r>
              <a:rPr lang="ko-KR" altLang="en-US" sz="1050" dirty="0">
                <a:solidFill>
                  <a:schemeClr val="tx1"/>
                </a:solidFill>
                <a:latin typeface="+mn-ea"/>
              </a:rPr>
              <a:t> 한국 </a:t>
            </a:r>
            <a:r>
              <a:rPr lang="ko-KR" altLang="en-US" sz="1050" dirty="0" err="1">
                <a:solidFill>
                  <a:schemeClr val="tx1"/>
                </a:solidFill>
                <a:latin typeface="+mn-ea"/>
              </a:rPr>
              <a:t>랜섬웨어</a:t>
            </a:r>
            <a:r>
              <a:rPr lang="ko-KR" altLang="en-US" sz="1050" dirty="0">
                <a:solidFill>
                  <a:schemeClr val="tx1"/>
                </a:solidFill>
                <a:latin typeface="+mn-ea"/>
              </a:rPr>
              <a:t> 침해 대응 센터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0F56E22-200D-B631-0974-F612EABCC70C}"/>
              </a:ext>
            </a:extLst>
          </p:cNvPr>
          <p:cNvGrpSpPr/>
          <p:nvPr/>
        </p:nvGrpSpPr>
        <p:grpSpPr>
          <a:xfrm>
            <a:off x="1496286" y="1584154"/>
            <a:ext cx="9199426" cy="4413422"/>
            <a:chOff x="4001275" y="1624791"/>
            <a:chExt cx="8292324" cy="40386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55D706E-3FC2-204F-CE0C-83F985935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1275" y="1677262"/>
              <a:ext cx="4064000" cy="39497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858CA9C-168A-4D18-5C7D-B9FFE3604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7999" y="1624791"/>
              <a:ext cx="4165600" cy="4038600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E9B08C3-4C77-2EE6-C0CD-6D399BF9CA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4577" y="769719"/>
            <a:ext cx="4300991" cy="516371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BEE6A8-3EC4-46BC-98DC-4690CFD65FD3}"/>
              </a:ext>
            </a:extLst>
          </p:cNvPr>
          <p:cNvSpPr txBox="1"/>
          <p:nvPr/>
        </p:nvSpPr>
        <p:spPr>
          <a:xfrm>
            <a:off x="9159074" y="1012329"/>
            <a:ext cx="870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B0F0"/>
                </a:solidFill>
              </a:rPr>
              <a:t>24. 05. 06</a:t>
            </a:r>
            <a:endParaRPr lang="ko-KR" altLang="en-US" sz="1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91741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  <a:defRPr/>
            </a:pPr>
            <a:r>
              <a:rPr lang="en-US" altLang="ko-KR" sz="1600" dirty="0">
                <a:latin typeface="+mn-ea"/>
              </a:rPr>
              <a:t>Q.</a:t>
            </a:r>
            <a:r>
              <a:rPr lang="ko-KR" altLang="en-US" sz="1600" dirty="0">
                <a:latin typeface="+mn-ea"/>
              </a:rPr>
              <a:t> 감염은 어떻게 되나</a:t>
            </a:r>
            <a:r>
              <a:rPr lang="en-US" altLang="ko-KR" sz="1600" dirty="0">
                <a:latin typeface="+mn-ea"/>
              </a:rPr>
              <a:t>?</a:t>
            </a:r>
          </a:p>
          <a:p>
            <a:pPr marL="0" indent="0">
              <a:lnSpc>
                <a:spcPct val="100000"/>
              </a:lnSpc>
              <a:buNone/>
              <a:defRPr/>
            </a:pPr>
            <a:endParaRPr lang="en-US" altLang="ko-KR" sz="16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  <a:defRPr/>
            </a:pPr>
            <a:r>
              <a:rPr lang="en-US" altLang="ko-KR" sz="1600" dirty="0">
                <a:latin typeface="+mn-ea"/>
              </a:rPr>
              <a:t>A. </a:t>
            </a:r>
            <a:r>
              <a:rPr lang="ko-KR" altLang="en-US" sz="1600" dirty="0">
                <a:latin typeface="+mn-ea"/>
              </a:rPr>
              <a:t>제목에 </a:t>
            </a:r>
            <a:r>
              <a:rPr lang="en" altLang="ko-KR" sz="1600" dirty="0">
                <a:latin typeface="+mn-ea"/>
              </a:rPr>
              <a:t>payment, service </a:t>
            </a:r>
            <a:r>
              <a:rPr lang="ko-KR" altLang="en-US" sz="1600" dirty="0">
                <a:latin typeface="+mn-ea"/>
              </a:rPr>
              <a:t>등의 단어를 넣고 송장 및 결제내역으로 교묘하게 위장하여</a:t>
            </a:r>
            <a:endParaRPr lang="en-US" altLang="ko-KR" sz="16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  <a:defRPr/>
            </a:pPr>
            <a:r>
              <a:rPr lang="ko-KR" altLang="en-US" sz="1600" dirty="0">
                <a:latin typeface="+mn-ea"/>
              </a:rPr>
              <a:t>첨부파일을 다운로드하도록 유도함</a:t>
            </a:r>
            <a:r>
              <a:rPr lang="en-US" altLang="ko-KR" sz="1600" dirty="0">
                <a:latin typeface="+mn-ea"/>
              </a:rPr>
              <a:t>. (.</a:t>
            </a:r>
            <a:r>
              <a:rPr lang="en" altLang="ko-KR" sz="1600" dirty="0">
                <a:latin typeface="+mn-ea"/>
              </a:rPr>
              <a:t>wsf, .js, .hta, .zip, .pdf </a:t>
            </a:r>
            <a:r>
              <a:rPr lang="ko-KR" altLang="en-US" sz="1600" dirty="0">
                <a:latin typeface="+mn-ea"/>
              </a:rPr>
              <a:t>등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marL="0" indent="0">
              <a:lnSpc>
                <a:spcPct val="100000"/>
              </a:lnSpc>
              <a:buNone/>
              <a:defRPr/>
            </a:pPr>
            <a:endParaRPr lang="en-US" altLang="ko-KR" sz="16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  <a:defRPr/>
            </a:pPr>
            <a:r>
              <a:rPr lang="ko-KR" altLang="en-US" sz="1600" dirty="0">
                <a:latin typeface="+mn-ea"/>
              </a:rPr>
              <a:t>웹사이트에 게시된 광고 배너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광고 팝업이 많이 발생하는 뉴스나 블로그 등 주의</a:t>
            </a:r>
            <a:r>
              <a:rPr lang="en-US" altLang="ko-KR" sz="1600" dirty="0">
                <a:latin typeface="+mn-ea"/>
              </a:rPr>
              <a:t>),</a:t>
            </a:r>
          </a:p>
          <a:p>
            <a:pPr marL="0" indent="0">
              <a:lnSpc>
                <a:spcPct val="100000"/>
              </a:lnSpc>
              <a:buNone/>
              <a:defRPr/>
            </a:pPr>
            <a:r>
              <a:rPr lang="en" altLang="ko-KR" sz="1600" dirty="0">
                <a:latin typeface="+mn-ea"/>
              </a:rPr>
              <a:t>P2P</a:t>
            </a:r>
            <a:r>
              <a:rPr lang="ko-KR" altLang="en-US" sz="1600" dirty="0">
                <a:latin typeface="+mn-ea"/>
              </a:rPr>
              <a:t>를 이용한 다운로드로도 감염이 됨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 marL="0" indent="0">
              <a:lnSpc>
                <a:spcPct val="100000"/>
              </a:lnSpc>
              <a:buNone/>
              <a:defRPr/>
            </a:pPr>
            <a:endParaRPr lang="en-US" altLang="ko-KR" sz="16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  <a:defRPr/>
            </a:pPr>
            <a:endParaRPr lang="en-US" altLang="ko-KR" sz="1600" dirty="0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38200" y="642423"/>
            <a:ext cx="10515599" cy="770965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dirty="0" err="1">
                <a:solidFill>
                  <a:schemeClr val="bg1"/>
                </a:solidFill>
                <a:latin typeface="+mn-ea"/>
              </a:rPr>
              <a:t>랜섬웨어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“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magniber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”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란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?</a:t>
            </a:r>
          </a:p>
        </p:txBody>
      </p:sp>
      <p:sp>
        <p:nvSpPr>
          <p:cNvPr id="2" name="슬라이드 번호 개체 틀 1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D3EE1D-9059-4833-9645-0572C3E01BE1}" type="slidenum">
              <a:rPr lang="en-US" altLang="en-US" sz="1600">
                <a:solidFill>
                  <a:srgbClr val="002060"/>
                </a:solidFill>
                <a:latin typeface="+mn-ea"/>
              </a:rPr>
              <a:pPr lvl="0">
                <a:defRPr/>
              </a:pPr>
              <a:t>6</a:t>
            </a:fld>
            <a:endParaRPr lang="en-US" altLang="en-US" sz="1600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3AF29E29-E06A-1FF7-E9FC-261FDEF5EAE1}"/>
              </a:ext>
            </a:extLst>
          </p:cNvPr>
          <p:cNvSpPr/>
          <p:nvPr/>
        </p:nvSpPr>
        <p:spPr>
          <a:xfrm>
            <a:off x="8201633" y="6058219"/>
            <a:ext cx="2682935" cy="2374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defRPr/>
            </a:pPr>
            <a:r>
              <a:rPr lang="ko-KR" altLang="en-US" sz="1050" dirty="0">
                <a:solidFill>
                  <a:schemeClr val="tx1"/>
                </a:solidFill>
                <a:latin typeface="+mn-ea"/>
              </a:rPr>
              <a:t>내용 출처</a:t>
            </a:r>
            <a:r>
              <a:rPr lang="en-US" altLang="ko-KR" sz="1050" dirty="0">
                <a:solidFill>
                  <a:schemeClr val="tx1"/>
                </a:solidFill>
                <a:latin typeface="+mn-ea"/>
              </a:rPr>
              <a:t>:</a:t>
            </a:r>
            <a:r>
              <a:rPr lang="ko-KR" altLang="en-US" sz="1050" dirty="0">
                <a:solidFill>
                  <a:schemeClr val="tx1"/>
                </a:solidFill>
                <a:latin typeface="+mn-ea"/>
              </a:rPr>
              <a:t> 한국 </a:t>
            </a:r>
            <a:r>
              <a:rPr lang="ko-KR" altLang="en-US" sz="1050" dirty="0" err="1">
                <a:solidFill>
                  <a:schemeClr val="tx1"/>
                </a:solidFill>
                <a:latin typeface="+mn-ea"/>
              </a:rPr>
              <a:t>랜섬웨어</a:t>
            </a:r>
            <a:r>
              <a:rPr lang="ko-KR" altLang="en-US" sz="1050" dirty="0">
                <a:solidFill>
                  <a:schemeClr val="tx1"/>
                </a:solidFill>
                <a:latin typeface="+mn-ea"/>
              </a:rPr>
              <a:t> 침해 대응 센터</a:t>
            </a:r>
          </a:p>
        </p:txBody>
      </p:sp>
      <p:pic>
        <p:nvPicPr>
          <p:cNvPr id="7" name="그림 6" descr="클립아트, 일러스트레이션, 그래픽, 만화 영화이(가) 표시된 사진&#10;&#10;자동 생성된 설명">
            <a:extLst>
              <a:ext uri="{FF2B5EF4-FFF2-40B4-BE49-F238E27FC236}">
                <a16:creationId xmlns:a16="http://schemas.microsoft.com/office/drawing/2014/main" id="{51B11AB5-6EC2-A8E9-E7BD-62231186A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65" y="4542722"/>
            <a:ext cx="2003135" cy="2178753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0A73D99-C3E8-C248-B9D4-F1D2E3B8F469}"/>
              </a:ext>
            </a:extLst>
          </p:cNvPr>
          <p:cNvSpPr/>
          <p:nvPr/>
        </p:nvSpPr>
        <p:spPr>
          <a:xfrm>
            <a:off x="2556192" y="4943991"/>
            <a:ext cx="3654716" cy="129234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rgbClr val="002060"/>
                </a:solidFill>
              </a:rPr>
              <a:t>Magniber</a:t>
            </a:r>
            <a:r>
              <a:rPr lang="ko-KR" altLang="en-US" sz="1600" dirty="0">
                <a:solidFill>
                  <a:srgbClr val="002060"/>
                </a:solidFill>
              </a:rPr>
              <a:t>의 공격 대상은</a:t>
            </a:r>
            <a:endParaRPr lang="en-US" altLang="ko-KR" sz="1600" dirty="0">
              <a:solidFill>
                <a:srgbClr val="002060"/>
              </a:solidFill>
            </a:endParaRPr>
          </a:p>
          <a:p>
            <a:pPr algn="ctr"/>
            <a:r>
              <a:rPr lang="en-US" altLang="ko-KR" sz="1600" dirty="0">
                <a:solidFill>
                  <a:srgbClr val="002060"/>
                </a:solidFill>
              </a:rPr>
              <a:t>(</a:t>
            </a:r>
            <a:r>
              <a:rPr lang="ko-KR" altLang="en-US" sz="1600" dirty="0">
                <a:solidFill>
                  <a:srgbClr val="002060"/>
                </a:solidFill>
              </a:rPr>
              <a:t>한국어를 사용하는</a:t>
            </a:r>
            <a:r>
              <a:rPr lang="en-US" altLang="ko-KR" sz="1600" dirty="0">
                <a:solidFill>
                  <a:srgbClr val="002060"/>
                </a:solidFill>
              </a:rPr>
              <a:t>)</a:t>
            </a:r>
          </a:p>
          <a:p>
            <a:pPr algn="ctr"/>
            <a:r>
              <a:rPr lang="en-US" altLang="ko-KR" sz="1600" dirty="0">
                <a:solidFill>
                  <a:srgbClr val="002060"/>
                </a:solidFill>
              </a:rPr>
              <a:t>Windows</a:t>
            </a:r>
            <a:r>
              <a:rPr lang="ko-KR" altLang="en-US" sz="1600" dirty="0">
                <a:solidFill>
                  <a:srgbClr val="002060"/>
                </a:solidFill>
              </a:rPr>
              <a:t> 운영체제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54E027-21A4-5248-4092-96AF17F2F12C}"/>
              </a:ext>
            </a:extLst>
          </p:cNvPr>
          <p:cNvSpPr/>
          <p:nvPr/>
        </p:nvSpPr>
        <p:spPr>
          <a:xfrm>
            <a:off x="2805416" y="4810125"/>
            <a:ext cx="914400" cy="2762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42473956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  <a:defRPr/>
            </a:pPr>
            <a:r>
              <a:rPr lang="en-US" altLang="ko-KR" sz="1600" dirty="0">
                <a:latin typeface="+mn-ea"/>
              </a:rPr>
              <a:t>Q.</a:t>
            </a:r>
            <a:r>
              <a:rPr lang="ko-KR" altLang="en-US" sz="1600" dirty="0">
                <a:latin typeface="+mn-ea"/>
              </a:rPr>
              <a:t> 감염되면 어떻게 되나</a:t>
            </a:r>
            <a:r>
              <a:rPr lang="en-US" altLang="ko-KR" sz="1600" dirty="0">
                <a:latin typeface="+mn-ea"/>
              </a:rPr>
              <a:t>?</a:t>
            </a:r>
          </a:p>
          <a:p>
            <a:pPr marL="0" indent="0">
              <a:lnSpc>
                <a:spcPct val="100000"/>
              </a:lnSpc>
              <a:buNone/>
              <a:defRPr/>
            </a:pPr>
            <a:endParaRPr lang="en-US" altLang="ko-KR" sz="16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  <a:defRPr/>
            </a:pPr>
            <a:r>
              <a:rPr lang="en-US" altLang="ko-KR" sz="1600" dirty="0">
                <a:latin typeface="+mn-ea"/>
              </a:rPr>
              <a:t>A.</a:t>
            </a:r>
            <a:r>
              <a:rPr lang="ko-KR" altLang="en-US" sz="1600" dirty="0">
                <a:latin typeface="+mn-ea"/>
              </a:rPr>
              <a:t> 감염즉시 웹페이지와 함께 메모장이 뜸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 marL="0" indent="0">
              <a:lnSpc>
                <a:spcPct val="100000"/>
              </a:lnSpc>
              <a:buNone/>
              <a:defRPr/>
            </a:pPr>
            <a:r>
              <a:rPr lang="en" altLang="ko-KR" sz="1600" dirty="0">
                <a:latin typeface="+mn-ea"/>
              </a:rPr>
              <a:t>PC</a:t>
            </a:r>
            <a:r>
              <a:rPr lang="ko-KR" altLang="en-US" sz="1600" dirty="0">
                <a:latin typeface="+mn-ea"/>
              </a:rPr>
              <a:t>에서 접근할 수 있는 모든 저장소의 파일들이 암호화되어 파일을 열어볼 수 없음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 marL="0" indent="0">
              <a:lnSpc>
                <a:spcPct val="100000"/>
              </a:lnSpc>
              <a:buNone/>
              <a:defRPr/>
            </a:pPr>
            <a:r>
              <a:rPr lang="ko-KR" altLang="en-US" sz="1600" dirty="0">
                <a:latin typeface="+mn-ea"/>
              </a:rPr>
              <a:t>확장자명이 영문자로 변조됨</a:t>
            </a:r>
            <a:r>
              <a:rPr lang="en-US" altLang="ko-KR" sz="1600" dirty="0">
                <a:latin typeface="+mn-ea"/>
              </a:rPr>
              <a:t>. (</a:t>
            </a:r>
            <a:r>
              <a:rPr lang="ko-KR" altLang="en-US" sz="1600" dirty="0">
                <a:latin typeface="+mn-ea"/>
              </a:rPr>
              <a:t>외장하드가 연결되어 있거나 공유 폴더가 있었다면 전부 변조됨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38200" y="642423"/>
            <a:ext cx="10515599" cy="770965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dirty="0" err="1">
                <a:solidFill>
                  <a:schemeClr val="bg1"/>
                </a:solidFill>
                <a:latin typeface="+mn-ea"/>
              </a:rPr>
              <a:t>랜섬웨어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“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magniber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”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란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?</a:t>
            </a:r>
          </a:p>
        </p:txBody>
      </p:sp>
      <p:sp>
        <p:nvSpPr>
          <p:cNvPr id="2" name="슬라이드 번호 개체 틀 1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D3EE1D-9059-4833-9645-0572C3E01BE1}" type="slidenum">
              <a:rPr lang="en-US" altLang="en-US" sz="1600">
                <a:solidFill>
                  <a:srgbClr val="002060"/>
                </a:solidFill>
                <a:latin typeface="+mn-ea"/>
              </a:rPr>
              <a:pPr lvl="0">
                <a:defRPr/>
              </a:pPr>
              <a:t>7</a:t>
            </a:fld>
            <a:endParaRPr lang="en-US" altLang="en-US" sz="1600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987195-9CC7-D772-E82D-D1FAF02D96D1}"/>
              </a:ext>
            </a:extLst>
          </p:cNvPr>
          <p:cNvSpPr/>
          <p:nvPr/>
        </p:nvSpPr>
        <p:spPr>
          <a:xfrm>
            <a:off x="8201633" y="6058219"/>
            <a:ext cx="2682935" cy="2374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defRPr/>
            </a:pPr>
            <a:r>
              <a:rPr lang="ko-KR" altLang="en-US" sz="1050" dirty="0">
                <a:solidFill>
                  <a:schemeClr val="tx1"/>
                </a:solidFill>
                <a:latin typeface="+mn-ea"/>
              </a:rPr>
              <a:t>내용 출처</a:t>
            </a:r>
            <a:r>
              <a:rPr lang="en-US" altLang="ko-KR" sz="1050" dirty="0">
                <a:solidFill>
                  <a:schemeClr val="tx1"/>
                </a:solidFill>
                <a:latin typeface="+mn-ea"/>
              </a:rPr>
              <a:t>:</a:t>
            </a:r>
            <a:r>
              <a:rPr lang="ko-KR" altLang="en-US" sz="1050" dirty="0">
                <a:solidFill>
                  <a:schemeClr val="tx1"/>
                </a:solidFill>
                <a:latin typeface="+mn-ea"/>
              </a:rPr>
              <a:t> 한국 </a:t>
            </a:r>
            <a:r>
              <a:rPr lang="ko-KR" altLang="en-US" sz="1050" dirty="0" err="1">
                <a:solidFill>
                  <a:schemeClr val="tx1"/>
                </a:solidFill>
                <a:latin typeface="+mn-ea"/>
              </a:rPr>
              <a:t>랜섬웨어</a:t>
            </a:r>
            <a:r>
              <a:rPr lang="ko-KR" altLang="en-US" sz="1050" dirty="0">
                <a:solidFill>
                  <a:schemeClr val="tx1"/>
                </a:solidFill>
                <a:latin typeface="+mn-ea"/>
              </a:rPr>
              <a:t> 침해 대응 센터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C2E21B-9C1C-DABC-C4F6-2B98188544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9"/>
          <a:stretch/>
        </p:blipFill>
        <p:spPr>
          <a:xfrm>
            <a:off x="1964657" y="4011537"/>
            <a:ext cx="4712368" cy="234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7545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38200" y="642423"/>
            <a:ext cx="10515599" cy="770965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dirty="0" err="1">
                <a:solidFill>
                  <a:schemeClr val="bg1"/>
                </a:solidFill>
                <a:latin typeface="+mn-ea"/>
              </a:rPr>
              <a:t>랜섬웨어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“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magniber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”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란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?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 (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버전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1)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슬라이드 번호 개체 틀 1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D3EE1D-9059-4833-9645-0572C3E01BE1}" type="slidenum">
              <a:rPr lang="en-US" altLang="en-US" sz="1600">
                <a:solidFill>
                  <a:srgbClr val="002060"/>
                </a:solidFill>
                <a:latin typeface="+mn-ea"/>
              </a:rPr>
              <a:pPr lvl="0">
                <a:defRPr/>
              </a:pPr>
              <a:t>8</a:t>
            </a:fld>
            <a:endParaRPr lang="en-US" altLang="en-US" sz="1600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987195-9CC7-D772-E82D-D1FAF02D96D1}"/>
              </a:ext>
            </a:extLst>
          </p:cNvPr>
          <p:cNvSpPr/>
          <p:nvPr/>
        </p:nvSpPr>
        <p:spPr>
          <a:xfrm>
            <a:off x="8201633" y="6058219"/>
            <a:ext cx="2682935" cy="2374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defRPr/>
            </a:pPr>
            <a:r>
              <a:rPr lang="ko-KR" altLang="en-US" sz="1050" dirty="0">
                <a:solidFill>
                  <a:schemeClr val="tx1"/>
                </a:solidFill>
                <a:latin typeface="+mn-ea"/>
              </a:rPr>
              <a:t>내용 출처</a:t>
            </a:r>
            <a:r>
              <a:rPr lang="en-US" altLang="ko-KR" sz="1050" dirty="0">
                <a:solidFill>
                  <a:schemeClr val="tx1"/>
                </a:solidFill>
                <a:latin typeface="+mn-ea"/>
              </a:rPr>
              <a:t>:</a:t>
            </a:r>
            <a:r>
              <a:rPr lang="ko-KR" altLang="en-US" sz="1050" dirty="0">
                <a:solidFill>
                  <a:schemeClr val="tx1"/>
                </a:solidFill>
                <a:latin typeface="+mn-ea"/>
              </a:rPr>
              <a:t> 한국인터넷진흥원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EB596F0-D116-9E36-1A50-480E59221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861" y="1793798"/>
            <a:ext cx="8964276" cy="1133633"/>
          </a:xfrm>
          <a:prstGeom prst="rect">
            <a:avLst/>
          </a:prstGeom>
        </p:spPr>
      </p:pic>
      <p:pic>
        <p:nvPicPr>
          <p:cNvPr id="17" name="그림 16" descr="클립아트, 일러스트레이션, 그래픽, 만화 영화이(가) 표시된 사진&#10;&#10;자동 생성된 설명">
            <a:extLst>
              <a:ext uri="{FF2B5EF4-FFF2-40B4-BE49-F238E27FC236}">
                <a16:creationId xmlns:a16="http://schemas.microsoft.com/office/drawing/2014/main" id="{862F3784-4F27-1852-CBBA-4E619FCF5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50" y="4679247"/>
            <a:ext cx="2003135" cy="2178753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0345C0F3-CF0D-0C6B-32E3-36E24C322650}"/>
              </a:ext>
            </a:extLst>
          </p:cNvPr>
          <p:cNvGrpSpPr/>
          <p:nvPr/>
        </p:nvGrpSpPr>
        <p:grpSpPr>
          <a:xfrm>
            <a:off x="1613861" y="3217465"/>
            <a:ext cx="8964275" cy="1640284"/>
            <a:chOff x="2556192" y="4810125"/>
            <a:chExt cx="8964275" cy="1640284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FFB2F5D7-1DEE-13CB-5E7F-B8344B4EBBE0}"/>
                </a:ext>
              </a:extLst>
            </p:cNvPr>
            <p:cNvSpPr/>
            <p:nvPr/>
          </p:nvSpPr>
          <p:spPr>
            <a:xfrm>
              <a:off x="2556192" y="4943990"/>
              <a:ext cx="8964275" cy="150641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 err="1">
                  <a:solidFill>
                    <a:srgbClr val="002060"/>
                  </a:solidFill>
                </a:rPr>
                <a:t>Magniber</a:t>
              </a:r>
              <a:r>
                <a:rPr lang="ko-KR" altLang="en-US" sz="1600" dirty="0">
                  <a:solidFill>
                    <a:srgbClr val="002060"/>
                  </a:solidFill>
                </a:rPr>
                <a:t>는 우선 동작하는 </a:t>
              </a:r>
              <a:r>
                <a:rPr lang="en-US" altLang="ko-KR" sz="1600" dirty="0">
                  <a:solidFill>
                    <a:srgbClr val="002060"/>
                  </a:solidFill>
                </a:rPr>
                <a:t>PC</a:t>
              </a:r>
              <a:r>
                <a:rPr lang="ko-KR" altLang="en-US" sz="1600" dirty="0">
                  <a:solidFill>
                    <a:srgbClr val="002060"/>
                  </a:solidFill>
                </a:rPr>
                <a:t>의 운영체제를 파악한다</a:t>
              </a:r>
              <a:r>
                <a:rPr lang="en-US" altLang="ko-KR" sz="1600" dirty="0">
                  <a:solidFill>
                    <a:srgbClr val="002060"/>
                  </a:solidFill>
                </a:rPr>
                <a:t>.</a:t>
              </a:r>
            </a:p>
            <a:p>
              <a:r>
                <a:rPr lang="en-US" altLang="ko-KR" sz="1600" dirty="0" err="1">
                  <a:solidFill>
                    <a:srgbClr val="C00000"/>
                  </a:solidFill>
                </a:rPr>
                <a:t>GetSystemDefaultUILanguage</a:t>
              </a:r>
              <a:r>
                <a:rPr lang="ko-KR" altLang="en-US" sz="1600" dirty="0">
                  <a:solidFill>
                    <a:srgbClr val="002060"/>
                  </a:solidFill>
                </a:rPr>
                <a:t>를 통해 운영체제에서 한국어를 사용하는지 확인한다</a:t>
              </a:r>
              <a:r>
                <a:rPr lang="en-US" altLang="ko-KR" sz="1600" dirty="0">
                  <a:solidFill>
                    <a:srgbClr val="002060"/>
                  </a:solidFill>
                </a:rPr>
                <a:t>.</a:t>
              </a:r>
            </a:p>
            <a:p>
              <a:r>
                <a:rPr lang="ko-KR" altLang="en-US" sz="1600" dirty="0">
                  <a:solidFill>
                    <a:srgbClr val="C00000"/>
                  </a:solidFill>
                </a:rPr>
                <a:t>한국어를 사용할 경우에만 암호화를 진행한다</a:t>
              </a:r>
              <a:r>
                <a:rPr lang="en-US" altLang="ko-KR" sz="1600" dirty="0">
                  <a:solidFill>
                    <a:srgbClr val="C00000"/>
                  </a:solidFill>
                </a:rPr>
                <a:t>.</a:t>
              </a:r>
              <a:endParaRPr lang="ko-KR" altLang="en-US" sz="1600" dirty="0">
                <a:solidFill>
                  <a:srgbClr val="C00000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69C43D0-D099-A97B-D686-DD3EFFB1924F}"/>
                </a:ext>
              </a:extLst>
            </p:cNvPr>
            <p:cNvSpPr/>
            <p:nvPr/>
          </p:nvSpPr>
          <p:spPr>
            <a:xfrm>
              <a:off x="2805416" y="4810125"/>
              <a:ext cx="914400" cy="27622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참고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784219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D3EE1D-9059-4833-9645-0572C3E01BE1}" type="slidenum">
              <a:rPr lang="en-US" altLang="en-US" sz="1600">
                <a:solidFill>
                  <a:srgbClr val="002060"/>
                </a:solidFill>
                <a:latin typeface="+mn-ea"/>
              </a:rPr>
              <a:pPr lvl="0">
                <a:defRPr/>
              </a:pPr>
              <a:t>9</a:t>
            </a:fld>
            <a:endParaRPr lang="en-US" altLang="en-US" sz="1600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6EDF9C-E8F8-28C1-29C4-97C3FAEDBECD}"/>
              </a:ext>
            </a:extLst>
          </p:cNvPr>
          <p:cNvSpPr/>
          <p:nvPr/>
        </p:nvSpPr>
        <p:spPr>
          <a:xfrm>
            <a:off x="838199" y="1573469"/>
            <a:ext cx="2362201" cy="26485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Magniber</a:t>
            </a:r>
            <a:r>
              <a:rPr lang="en-US" altLang="ko-KR" sz="1600" dirty="0"/>
              <a:t> v2 </a:t>
            </a:r>
            <a:r>
              <a:rPr lang="ko-KR" altLang="en-US" sz="1600" dirty="0"/>
              <a:t>실행 과정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2940A5-C02C-6E3A-BD18-9C9BF923B42C}"/>
              </a:ext>
            </a:extLst>
          </p:cNvPr>
          <p:cNvSpPr/>
          <p:nvPr/>
        </p:nvSpPr>
        <p:spPr>
          <a:xfrm>
            <a:off x="838199" y="1998405"/>
            <a:ext cx="10515599" cy="4217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2CCD4E-8CA0-CFAA-95E2-DE674F707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706" y="2134406"/>
            <a:ext cx="8126588" cy="396145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03FA1C4-C0CC-1722-CCB6-37196DE1D022}"/>
              </a:ext>
            </a:extLst>
          </p:cNvPr>
          <p:cNvSpPr/>
          <p:nvPr/>
        </p:nvSpPr>
        <p:spPr>
          <a:xfrm>
            <a:off x="6169455" y="5427561"/>
            <a:ext cx="2431620" cy="314348"/>
          </a:xfrm>
          <a:prstGeom prst="rect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홍콩</a:t>
            </a:r>
            <a:r>
              <a:rPr lang="en-US" altLang="ko-KR" sz="1100" dirty="0">
                <a:solidFill>
                  <a:schemeClr val="bg1"/>
                </a:solidFill>
              </a:rPr>
              <a:t>, </a:t>
            </a:r>
            <a:r>
              <a:rPr lang="ko-KR" altLang="en-US" sz="1100" dirty="0">
                <a:solidFill>
                  <a:schemeClr val="bg1"/>
                </a:solidFill>
              </a:rPr>
              <a:t>마카오</a:t>
            </a:r>
            <a:r>
              <a:rPr lang="en-US" altLang="ko-KR" sz="1100" dirty="0">
                <a:solidFill>
                  <a:schemeClr val="bg1"/>
                </a:solidFill>
              </a:rPr>
              <a:t>, </a:t>
            </a:r>
            <a:r>
              <a:rPr lang="ko-KR" altLang="en-US" sz="1100" dirty="0">
                <a:solidFill>
                  <a:schemeClr val="bg1"/>
                </a:solidFill>
              </a:rPr>
              <a:t>중국</a:t>
            </a:r>
            <a:r>
              <a:rPr lang="en-US" altLang="ko-KR" sz="1100" dirty="0">
                <a:solidFill>
                  <a:schemeClr val="bg1"/>
                </a:solidFill>
              </a:rPr>
              <a:t>, </a:t>
            </a:r>
            <a:r>
              <a:rPr lang="ko-KR" altLang="en-US" sz="1100" dirty="0">
                <a:solidFill>
                  <a:schemeClr val="bg1"/>
                </a:solidFill>
              </a:rPr>
              <a:t>싱가포르</a:t>
            </a:r>
            <a:r>
              <a:rPr lang="en-US" altLang="ko-KR" sz="1100" dirty="0">
                <a:solidFill>
                  <a:schemeClr val="bg1"/>
                </a:solidFill>
              </a:rPr>
              <a:t>, </a:t>
            </a:r>
            <a:r>
              <a:rPr lang="ko-KR" altLang="en-US" sz="1100" dirty="0">
                <a:solidFill>
                  <a:schemeClr val="bg1"/>
                </a:solidFill>
              </a:rPr>
              <a:t>대만</a:t>
            </a:r>
            <a:r>
              <a:rPr lang="en-US" altLang="ko-KR" sz="1100" dirty="0">
                <a:solidFill>
                  <a:schemeClr val="bg1"/>
                </a:solidFill>
              </a:rPr>
              <a:t>, </a:t>
            </a:r>
            <a:r>
              <a:rPr lang="ko-KR" altLang="en-US" sz="1100" dirty="0">
                <a:solidFill>
                  <a:schemeClr val="bg1"/>
                </a:solidFill>
              </a:rPr>
              <a:t>한국</a:t>
            </a:r>
            <a:r>
              <a:rPr lang="en-US" altLang="ko-KR" sz="1100" dirty="0">
                <a:solidFill>
                  <a:schemeClr val="bg1"/>
                </a:solidFill>
              </a:rPr>
              <a:t>, </a:t>
            </a:r>
            <a:r>
              <a:rPr lang="ko-KR" altLang="en-US" sz="1100" dirty="0">
                <a:solidFill>
                  <a:schemeClr val="bg1"/>
                </a:solidFill>
              </a:rPr>
              <a:t>브루나이</a:t>
            </a:r>
            <a:r>
              <a:rPr lang="en-US" altLang="ko-KR" sz="1100" dirty="0">
                <a:solidFill>
                  <a:schemeClr val="bg1"/>
                </a:solidFill>
              </a:rPr>
              <a:t>, </a:t>
            </a:r>
            <a:r>
              <a:rPr lang="ko-KR" altLang="en-US" sz="1100" dirty="0">
                <a:solidFill>
                  <a:schemeClr val="bg1"/>
                </a:solidFill>
              </a:rPr>
              <a:t>말레이시아 </a:t>
            </a:r>
            <a:r>
              <a:rPr lang="en-US" altLang="ko-KR" sz="1100" dirty="0">
                <a:solidFill>
                  <a:schemeClr val="bg1"/>
                </a:solidFill>
              </a:rPr>
              <a:t>(8</a:t>
            </a:r>
            <a:r>
              <a:rPr lang="ko-KR" altLang="en-US" sz="1100" dirty="0">
                <a:solidFill>
                  <a:schemeClr val="bg1"/>
                </a:solidFill>
              </a:rPr>
              <a:t>개국</a:t>
            </a:r>
            <a:r>
              <a:rPr lang="en-US" altLang="ko-KR" sz="1100" dirty="0">
                <a:solidFill>
                  <a:schemeClr val="bg1"/>
                </a:solidFill>
              </a:rPr>
              <a:t>) 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6CC2909-87A0-6AEA-F59B-2807477D96B9}"/>
              </a:ext>
            </a:extLst>
          </p:cNvPr>
          <p:cNvSpPr/>
          <p:nvPr/>
        </p:nvSpPr>
        <p:spPr>
          <a:xfrm>
            <a:off x="309562" y="2935429"/>
            <a:ext cx="2743200" cy="406220"/>
          </a:xfrm>
          <a:prstGeom prst="rect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Loader.dll</a:t>
            </a:r>
            <a:r>
              <a:rPr lang="ko-KR" altLang="en-US" sz="1200" dirty="0">
                <a:solidFill>
                  <a:schemeClr val="bg1"/>
                </a:solidFill>
              </a:rPr>
              <a:t>의 </a:t>
            </a:r>
            <a:r>
              <a:rPr lang="en-US" altLang="ko-KR" sz="1200" dirty="0">
                <a:solidFill>
                  <a:schemeClr val="bg1"/>
                </a:solidFill>
              </a:rPr>
              <a:t>data </a:t>
            </a:r>
            <a:r>
              <a:rPr lang="ko-KR" altLang="en-US" sz="1200" dirty="0">
                <a:solidFill>
                  <a:schemeClr val="bg1"/>
                </a:solidFill>
              </a:rPr>
              <a:t>영역에 존재하는 </a:t>
            </a:r>
            <a:r>
              <a:rPr lang="en-US" altLang="ko-KR" sz="1200" dirty="0">
                <a:solidFill>
                  <a:schemeClr val="bg1"/>
                </a:solidFill>
              </a:rPr>
              <a:t>Payload.dll</a:t>
            </a:r>
            <a:r>
              <a:rPr lang="ko-KR" altLang="en-US" sz="1200" dirty="0">
                <a:solidFill>
                  <a:schemeClr val="bg1"/>
                </a:solidFill>
              </a:rPr>
              <a:t>을 </a:t>
            </a:r>
            <a:r>
              <a:rPr lang="ko-KR" altLang="en-US" sz="1200" dirty="0" err="1">
                <a:solidFill>
                  <a:schemeClr val="bg1"/>
                </a:solidFill>
              </a:rPr>
              <a:t>언패킹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52C0386-4746-250E-57FD-C73206C73B58}"/>
              </a:ext>
            </a:extLst>
          </p:cNvPr>
          <p:cNvSpPr/>
          <p:nvPr/>
        </p:nvSpPr>
        <p:spPr>
          <a:xfrm>
            <a:off x="2379667" y="4129639"/>
            <a:ext cx="1614488" cy="131411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AFBD55B-1698-A652-151A-21E26AD6EC32}"/>
              </a:ext>
            </a:extLst>
          </p:cNvPr>
          <p:cNvSpPr/>
          <p:nvPr/>
        </p:nvSpPr>
        <p:spPr>
          <a:xfrm>
            <a:off x="581028" y="5546630"/>
            <a:ext cx="3319462" cy="406220"/>
          </a:xfrm>
          <a:prstGeom prst="rect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Payload.dll</a:t>
            </a:r>
            <a:r>
              <a:rPr lang="ko-KR" altLang="en-US" sz="1200" dirty="0">
                <a:solidFill>
                  <a:schemeClr val="bg1"/>
                </a:solidFill>
              </a:rPr>
              <a:t>을 </a:t>
            </a:r>
            <a:r>
              <a:rPr lang="ko-KR" altLang="en-US" sz="1200" dirty="0" err="1">
                <a:solidFill>
                  <a:schemeClr val="bg1"/>
                </a:solidFill>
              </a:rPr>
              <a:t>인젝션할</a:t>
            </a:r>
            <a:r>
              <a:rPr lang="ko-KR" altLang="en-US" sz="1200" dirty="0">
                <a:solidFill>
                  <a:schemeClr val="bg1"/>
                </a:solidFill>
              </a:rPr>
              <a:t> 대상 프로세스를 검색 </a:t>
            </a:r>
            <a:r>
              <a:rPr lang="en-US" altLang="ko-KR" sz="1200" dirty="0">
                <a:solidFill>
                  <a:schemeClr val="bg1"/>
                </a:solidFill>
              </a:rPr>
              <a:t>-&gt; DLL </a:t>
            </a:r>
            <a:r>
              <a:rPr lang="ko-KR" altLang="en-US" sz="1200" dirty="0" err="1">
                <a:solidFill>
                  <a:schemeClr val="bg1"/>
                </a:solidFill>
              </a:rPr>
              <a:t>인젝션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ED68BEE-EC36-69F2-DC2F-80C13D523573}"/>
              </a:ext>
            </a:extLst>
          </p:cNvPr>
          <p:cNvSpPr/>
          <p:nvPr/>
        </p:nvSpPr>
        <p:spPr>
          <a:xfrm>
            <a:off x="6575557" y="4411177"/>
            <a:ext cx="1358767" cy="244129"/>
          </a:xfrm>
          <a:prstGeom prst="rect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bg1"/>
                </a:solidFill>
              </a:rPr>
              <a:t>중복 암호화 방지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981B056-6F5D-4870-8582-EA12E40CCAD6}"/>
              </a:ext>
            </a:extLst>
          </p:cNvPr>
          <p:cNvSpPr/>
          <p:nvPr/>
        </p:nvSpPr>
        <p:spPr>
          <a:xfrm>
            <a:off x="6766056" y="3793635"/>
            <a:ext cx="958717" cy="353661"/>
          </a:xfrm>
          <a:prstGeom prst="rect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감염자 고유</a:t>
            </a:r>
            <a:endParaRPr lang="en-US" altLang="ko-KR" sz="1100" dirty="0"/>
          </a:p>
          <a:p>
            <a:pPr algn="ctr"/>
            <a:r>
              <a:rPr lang="ko-KR" altLang="en-US" sz="1100" dirty="0"/>
              <a:t>식별자 생성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68AE7C5-A19A-14A4-43A4-50E97E196F27}"/>
              </a:ext>
            </a:extLst>
          </p:cNvPr>
          <p:cNvSpPr/>
          <p:nvPr/>
        </p:nvSpPr>
        <p:spPr>
          <a:xfrm>
            <a:off x="5489706" y="2066841"/>
            <a:ext cx="2920869" cy="515891"/>
          </a:xfrm>
          <a:prstGeom prst="rect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윈도우 백업 기능을 사용하지 못하도록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볼륨 섀도 복사본을 삭제함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313208D-37EF-A028-42AC-4B3C8041179D}"/>
              </a:ext>
            </a:extLst>
          </p:cNvPr>
          <p:cNvSpPr/>
          <p:nvPr/>
        </p:nvSpPr>
        <p:spPr>
          <a:xfrm>
            <a:off x="9831457" y="2582732"/>
            <a:ext cx="2050978" cy="534756"/>
          </a:xfrm>
          <a:prstGeom prst="rect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특정 시간마다 </a:t>
            </a:r>
            <a:r>
              <a:rPr lang="ko-KR" altLang="en-US" sz="1200" dirty="0" err="1">
                <a:solidFill>
                  <a:schemeClr val="bg1"/>
                </a:solidFill>
              </a:rPr>
              <a:t>랜섬노트가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자동으로 실행되도록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작업 스케줄러에 등록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02E8E72-1E63-0C3A-E321-2B6200ABDB0C}"/>
              </a:ext>
            </a:extLst>
          </p:cNvPr>
          <p:cNvSpPr/>
          <p:nvPr/>
        </p:nvSpPr>
        <p:spPr>
          <a:xfrm>
            <a:off x="9291105" y="3926529"/>
            <a:ext cx="2591330" cy="534756"/>
          </a:xfrm>
          <a:prstGeom prst="rect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특정 시간마다 복구 안내 페이지가 자동으로 나타나도록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작업 스케줄러에 등록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7F416A-1EDB-E775-FE74-915F967D0368}"/>
              </a:ext>
            </a:extLst>
          </p:cNvPr>
          <p:cNvSpPr/>
          <p:nvPr/>
        </p:nvSpPr>
        <p:spPr>
          <a:xfrm>
            <a:off x="838200" y="642423"/>
            <a:ext cx="10515599" cy="770965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dirty="0" err="1">
                <a:solidFill>
                  <a:schemeClr val="bg1"/>
                </a:solidFill>
                <a:latin typeface="+mn-ea"/>
              </a:rPr>
              <a:t>랜섬웨어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“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magniber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”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란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?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 (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버전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2)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0480853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12401</TotalTime>
  <Words>956</Words>
  <Application>Microsoft Office PowerPoint</Application>
  <PresentationFormat>와이드스크린</PresentationFormat>
  <Paragraphs>208</Paragraphs>
  <Slides>36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0" baseType="lpstr">
      <vt:lpstr>Noto Sans KR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윤세영</dc:creator>
  <cp:lastModifiedBy>윤세영</cp:lastModifiedBy>
  <cp:revision>1104</cp:revision>
  <dcterms:created xsi:type="dcterms:W3CDTF">2023-12-09T10:18:26Z</dcterms:created>
  <dcterms:modified xsi:type="dcterms:W3CDTF">2024-06-16T12:22:13Z</dcterms:modified>
  <cp:version/>
</cp:coreProperties>
</file>